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4"/>
  </p:notesMasterIdLst>
  <p:handoutMasterIdLst>
    <p:handoutMasterId r:id="rId15"/>
  </p:handoutMasterIdLst>
  <p:sldIdLst>
    <p:sldId id="337" r:id="rId2"/>
    <p:sldId id="338" r:id="rId3"/>
    <p:sldId id="349" r:id="rId4"/>
    <p:sldId id="347" r:id="rId5"/>
    <p:sldId id="350" r:id="rId6"/>
    <p:sldId id="345" r:id="rId7"/>
    <p:sldId id="352" r:id="rId8"/>
    <p:sldId id="353" r:id="rId9"/>
    <p:sldId id="341" r:id="rId10"/>
    <p:sldId id="343" r:id="rId11"/>
    <p:sldId id="355" r:id="rId12"/>
    <p:sldId id="35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FF66"/>
    <a:srgbClr val="00205B"/>
    <a:srgbClr val="FFFF66"/>
    <a:srgbClr val="FFFFC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9071" autoAdjust="0"/>
    <p:restoredTop sz="95204" autoAdjust="0"/>
  </p:normalViewPr>
  <p:slideViewPr>
    <p:cSldViewPr snapToGrid="0">
      <p:cViewPr varScale="1">
        <p:scale>
          <a:sx n="89" d="100"/>
          <a:sy n="89" d="100"/>
        </p:scale>
        <p:origin x="-81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1EE708-CD72-3842-B753-94CA2A25DCEE}" type="datetimeFigureOut">
              <a:rPr lang="fr-FR" smtClean="0"/>
              <a:t>25/04/2018</a:t>
            </a:fld>
            <a:endParaRPr lang="en-GB"/>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0B1DDE-7D21-184D-98A7-0EC867308575}" type="slidenum">
              <a:rPr lang="en-GB" smtClean="0"/>
              <a:t>‹N°›</a:t>
            </a:fld>
            <a:endParaRPr lang="en-GB"/>
          </a:p>
        </p:txBody>
      </p:sp>
    </p:spTree>
    <p:extLst>
      <p:ext uri="{BB962C8B-B14F-4D97-AF65-F5344CB8AC3E}">
        <p14:creationId xmlns:p14="http://schemas.microsoft.com/office/powerpoint/2010/main" val="28121171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271DAF-6830-436A-A0C9-03780CAB7DA0}" type="datetimeFigureOut">
              <a:rPr lang="en-US" smtClean="0"/>
              <a:t>4/25/2018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5AA239-AD6F-42F2-AA03-5B096C04A4D7}" type="slidenum">
              <a:rPr lang="en-US" smtClean="0"/>
              <a:t>‹N°›</a:t>
            </a:fld>
            <a:endParaRPr lang="en-US"/>
          </a:p>
        </p:txBody>
      </p:sp>
    </p:spTree>
    <p:extLst>
      <p:ext uri="{BB962C8B-B14F-4D97-AF65-F5344CB8AC3E}">
        <p14:creationId xmlns:p14="http://schemas.microsoft.com/office/powerpoint/2010/main" val="30238385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2"/>
          <p:cNvSpPr>
            <a:spLocks noGrp="1" noChangeArrowheads="1"/>
          </p:cNvSpPr>
          <p:nvPr>
            <p:ph type="hdr" sz="quarter"/>
          </p:nvPr>
        </p:nvSpPr>
        <p:spPr>
          <a:ln/>
          <a:extLst>
            <a:ext uri="{91240B29-F687-4F45-9708-019B960494DF}">
              <a14:hiddenLine xmlns:a14="http://schemas.microsoft.com/office/drawing/2010/main" w="9525">
                <a:solidFill>
                  <a:srgbClr val="000000"/>
                </a:solidFill>
                <a:miter lim="800000"/>
                <a:headEnd/>
                <a:tailEnd/>
              </a14:hiddenLine>
            </a:ext>
          </a:extLst>
        </p:spPr>
        <p:txBody>
          <a:bodyPr/>
          <a:lstStyle>
            <a:lvl1pPr defTabSz="955675">
              <a:defRPr>
                <a:solidFill>
                  <a:srgbClr val="4F4E52"/>
                </a:solidFill>
                <a:latin typeface="Arial" pitchFamily="34" charset="0"/>
              </a:defRPr>
            </a:lvl1pPr>
            <a:lvl2pPr marL="742950" indent="-285750" defTabSz="955675">
              <a:defRPr>
                <a:solidFill>
                  <a:srgbClr val="4F4E52"/>
                </a:solidFill>
                <a:latin typeface="Arial" pitchFamily="34" charset="0"/>
              </a:defRPr>
            </a:lvl2pPr>
            <a:lvl3pPr marL="1143000" indent="-228600" defTabSz="955675">
              <a:defRPr>
                <a:solidFill>
                  <a:srgbClr val="4F4E52"/>
                </a:solidFill>
                <a:latin typeface="Arial" pitchFamily="34" charset="0"/>
              </a:defRPr>
            </a:lvl3pPr>
            <a:lvl4pPr marL="1600200" indent="-228600" defTabSz="955675">
              <a:defRPr>
                <a:solidFill>
                  <a:srgbClr val="4F4E52"/>
                </a:solidFill>
                <a:latin typeface="Arial" pitchFamily="34" charset="0"/>
              </a:defRPr>
            </a:lvl4pPr>
            <a:lvl5pPr marL="2057400" indent="-228600" defTabSz="955675">
              <a:defRPr>
                <a:solidFill>
                  <a:srgbClr val="4F4E52"/>
                </a:solidFill>
                <a:latin typeface="Arial" pitchFamily="34" charset="0"/>
              </a:defRPr>
            </a:lvl5pPr>
            <a:lvl6pPr marL="2514600" indent="-228600" defTabSz="955675" eaLnBrk="0" fontAlgn="base" hangingPunct="0">
              <a:spcBef>
                <a:spcPct val="0"/>
              </a:spcBef>
              <a:spcAft>
                <a:spcPct val="0"/>
              </a:spcAft>
              <a:defRPr>
                <a:solidFill>
                  <a:srgbClr val="4F4E52"/>
                </a:solidFill>
                <a:latin typeface="Arial" pitchFamily="34" charset="0"/>
              </a:defRPr>
            </a:lvl6pPr>
            <a:lvl7pPr marL="2971800" indent="-228600" defTabSz="955675" eaLnBrk="0" fontAlgn="base" hangingPunct="0">
              <a:spcBef>
                <a:spcPct val="0"/>
              </a:spcBef>
              <a:spcAft>
                <a:spcPct val="0"/>
              </a:spcAft>
              <a:defRPr>
                <a:solidFill>
                  <a:srgbClr val="4F4E52"/>
                </a:solidFill>
                <a:latin typeface="Arial" pitchFamily="34" charset="0"/>
              </a:defRPr>
            </a:lvl7pPr>
            <a:lvl8pPr marL="3429000" indent="-228600" defTabSz="955675" eaLnBrk="0" fontAlgn="base" hangingPunct="0">
              <a:spcBef>
                <a:spcPct val="0"/>
              </a:spcBef>
              <a:spcAft>
                <a:spcPct val="0"/>
              </a:spcAft>
              <a:defRPr>
                <a:solidFill>
                  <a:srgbClr val="4F4E52"/>
                </a:solidFill>
                <a:latin typeface="Arial" pitchFamily="34" charset="0"/>
              </a:defRPr>
            </a:lvl8pPr>
            <a:lvl9pPr marL="3886200" indent="-228600" defTabSz="955675" eaLnBrk="0" fontAlgn="base" hangingPunct="0">
              <a:spcBef>
                <a:spcPct val="0"/>
              </a:spcBef>
              <a:spcAft>
                <a:spcPct val="0"/>
              </a:spcAft>
              <a:defRPr>
                <a:solidFill>
                  <a:srgbClr val="4F4E52"/>
                </a:solidFill>
                <a:latin typeface="Arial" pitchFamily="34" charset="0"/>
              </a:defRPr>
            </a:lvl9pPr>
          </a:lstStyle>
          <a:p>
            <a:r>
              <a:rPr lang="de-DE" altLang="fr-FR" smtClean="0">
                <a:solidFill>
                  <a:schemeClr val="tx1"/>
                </a:solidFill>
              </a:rPr>
              <a:t>&lt;Titel&gt;</a:t>
            </a:r>
            <a:endParaRPr lang="en-US" altLang="fr-FR" smtClean="0">
              <a:solidFill>
                <a:schemeClr val="tx1"/>
              </a:solidFill>
            </a:endParaRPr>
          </a:p>
        </p:txBody>
      </p:sp>
      <p:sp>
        <p:nvSpPr>
          <p:cNvPr id="18435" name="Rectangle 2"/>
          <p:cNvSpPr>
            <a:spLocks noGrp="1" noRot="1" noChangeAspect="1" noChangeArrowheads="1" noTextEdit="1"/>
          </p:cNvSpPr>
          <p:nvPr>
            <p:ph type="sldImg"/>
          </p:nvPr>
        </p:nvSpPr>
        <p:spPr>
          <a:xfrm>
            <a:off x="77788" y="342900"/>
            <a:ext cx="6704012" cy="3771900"/>
          </a:xfrm>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smtClean="0">
              <a:latin typeface="Arial" pitchFamily="34" charset="0"/>
            </a:endParaRPr>
          </a:p>
        </p:txBody>
      </p:sp>
    </p:spTree>
    <p:extLst>
      <p:ext uri="{BB962C8B-B14F-4D97-AF65-F5344CB8AC3E}">
        <p14:creationId xmlns:p14="http://schemas.microsoft.com/office/powerpoint/2010/main" val="2818159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4294967295"/>
          </p:nvPr>
        </p:nvSpPr>
        <p:spPr bwMode="auto">
          <a:xfrm>
            <a:off x="3883852" y="8684826"/>
            <a:ext cx="2972547" cy="457711"/>
          </a:xfrm>
          <a:prstGeom prst="rect">
            <a:avLst/>
          </a:prstGeom>
          <a:noFill/>
          <a:ln>
            <a:miter lim="800000"/>
            <a:headEnd/>
            <a:tailEnd/>
          </a:ln>
        </p:spPr>
        <p:txBody>
          <a:bodyPr/>
          <a:lstStyle/>
          <a:p>
            <a:fld id="{32D6B2B1-E596-4873-BA77-86BD99ABB9AD}" type="slidenum">
              <a:rPr lang="en-US"/>
              <a:pPr/>
              <a:t>5</a:t>
            </a:fld>
            <a:endParaRPr lang="en-US"/>
          </a:p>
        </p:txBody>
      </p:sp>
      <p:sp>
        <p:nvSpPr>
          <p:cNvPr id="5123" name="Rectangle 2"/>
          <p:cNvSpPr>
            <a:spLocks noGrp="1" noRot="1" noChangeAspect="1" noChangeArrowheads="1" noTextEdit="1"/>
          </p:cNvSpPr>
          <p:nvPr>
            <p:ph type="sldImg"/>
          </p:nvPr>
        </p:nvSpPr>
        <p:spPr>
          <a:xfrm>
            <a:off x="685800" y="1143000"/>
            <a:ext cx="5486400" cy="3086100"/>
          </a:xfrm>
          <a:ln/>
        </p:spPr>
      </p:sp>
      <p:sp>
        <p:nvSpPr>
          <p:cNvPr id="5124" name="Rectangle 3"/>
          <p:cNvSpPr>
            <a:spLocks noGrp="1" noChangeArrowheads="1"/>
          </p:cNvSpPr>
          <p:nvPr>
            <p:ph type="body" idx="1"/>
          </p:nvPr>
        </p:nvSpPr>
        <p:spPr>
          <a:xfrm>
            <a:off x="912906" y="4341682"/>
            <a:ext cx="5032190" cy="4116481"/>
          </a:xfrm>
          <a:noFill/>
          <a:ln/>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en-tête 3"/>
          <p:cNvSpPr>
            <a:spLocks noGrp="1"/>
          </p:cNvSpPr>
          <p:nvPr>
            <p:ph type="hdr" sz="quarter" idx="10"/>
          </p:nvPr>
        </p:nvSpPr>
        <p:spPr/>
        <p:txBody>
          <a:bodyPr/>
          <a:lstStyle/>
          <a:p>
            <a:pPr>
              <a:defRPr/>
            </a:pPr>
            <a:r>
              <a:rPr lang="de-DE" smtClean="0"/>
              <a:t>&lt;Titel&gt;</a:t>
            </a:r>
            <a:endParaRPr lang="en-US"/>
          </a:p>
        </p:txBody>
      </p:sp>
    </p:spTree>
    <p:extLst>
      <p:ext uri="{BB962C8B-B14F-4D97-AF65-F5344CB8AC3E}">
        <p14:creationId xmlns:p14="http://schemas.microsoft.com/office/powerpoint/2010/main" val="10770098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Diapositive de titre">
    <p:spTree>
      <p:nvGrpSpPr>
        <p:cNvPr id="1" name=""/>
        <p:cNvGrpSpPr/>
        <p:nvPr/>
      </p:nvGrpSpPr>
      <p:grpSpPr>
        <a:xfrm>
          <a:off x="0" y="0"/>
          <a:ext cx="0" cy="0"/>
          <a:chOff x="0" y="0"/>
          <a:chExt cx="0" cy="0"/>
        </a:xfrm>
      </p:grpSpPr>
      <p:grpSp>
        <p:nvGrpSpPr>
          <p:cNvPr id="4" name="Group 28"/>
          <p:cNvGrpSpPr>
            <a:grpSpLocks/>
          </p:cNvGrpSpPr>
          <p:nvPr/>
        </p:nvGrpSpPr>
        <p:grpSpPr bwMode="auto">
          <a:xfrm>
            <a:off x="11" y="0"/>
            <a:ext cx="2256367" cy="6858000"/>
            <a:chOff x="0" y="0"/>
            <a:chExt cx="1066" cy="4320"/>
          </a:xfrm>
        </p:grpSpPr>
        <p:sp>
          <p:nvSpPr>
            <p:cNvPr id="5" name="Rectangle 18"/>
            <p:cNvSpPr>
              <a:spLocks noChangeArrowheads="1"/>
            </p:cNvSpPr>
            <p:nvPr/>
          </p:nvSpPr>
          <p:spPr bwMode="auto">
            <a:xfrm>
              <a:off x="0" y="0"/>
              <a:ext cx="930" cy="4320"/>
            </a:xfrm>
            <a:prstGeom prst="rect">
              <a:avLst/>
            </a:prstGeom>
            <a:solidFill>
              <a:srgbClr val="0068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sp>
          <p:nvSpPr>
            <p:cNvPr id="6" name="Rectangle 19"/>
            <p:cNvSpPr>
              <a:spLocks noChangeArrowheads="1"/>
            </p:cNvSpPr>
            <p:nvPr/>
          </p:nvSpPr>
          <p:spPr bwMode="auto">
            <a:xfrm>
              <a:off x="930" y="0"/>
              <a:ext cx="45" cy="4320"/>
            </a:xfrm>
            <a:prstGeom prst="rect">
              <a:avLst/>
            </a:prstGeom>
            <a:gradFill rotWithShape="1">
              <a:gsLst>
                <a:gs pos="0">
                  <a:srgbClr val="0068B3"/>
                </a:gs>
                <a:gs pos="100000">
                  <a:srgbClr val="00305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sp>
          <p:nvSpPr>
            <p:cNvPr id="7" name="Rectangle 20"/>
            <p:cNvSpPr>
              <a:spLocks noChangeArrowheads="1"/>
            </p:cNvSpPr>
            <p:nvPr/>
          </p:nvSpPr>
          <p:spPr bwMode="auto">
            <a:xfrm>
              <a:off x="975" y="0"/>
              <a:ext cx="91" cy="4320"/>
            </a:xfrm>
            <a:prstGeom prst="rect">
              <a:avLst/>
            </a:prstGeom>
            <a:gradFill rotWithShape="1">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grpSp>
      <p:pic>
        <p:nvPicPr>
          <p:cNvPr id="8" name="Picture 17" descr="LOTAR_LOGO_Claim_RG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9967" y="333375"/>
            <a:ext cx="7325784"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27"/>
          <p:cNvGrpSpPr>
            <a:grpSpLocks/>
          </p:cNvGrpSpPr>
          <p:nvPr/>
        </p:nvGrpSpPr>
        <p:grpSpPr bwMode="auto">
          <a:xfrm>
            <a:off x="2624668" y="6308742"/>
            <a:ext cx="9304867" cy="504825"/>
            <a:chOff x="1240" y="3974"/>
            <a:chExt cx="4396" cy="318"/>
          </a:xfrm>
        </p:grpSpPr>
        <p:pic>
          <p:nvPicPr>
            <p:cNvPr id="10" name="Picture 22" descr="AIA logo Light blue"/>
            <p:cNvPicPr>
              <a:picLocks noChangeAspect="1" noChangeArrowheads="1"/>
            </p:cNvPicPr>
            <p:nvPr userDrawn="1"/>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b="154"/>
            <a:stretch>
              <a:fillRect/>
            </a:stretch>
          </p:blipFill>
          <p:spPr bwMode="auto">
            <a:xfrm>
              <a:off x="1240" y="4020"/>
              <a:ext cx="31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3" descr="asd_stan"/>
            <p:cNvPicPr>
              <a:picLocks noChangeAspect="1" noChangeArrowheads="1"/>
            </p:cNvPicPr>
            <p:nvPr userDrawn="1"/>
          </p:nvPicPr>
          <p:blipFill>
            <a:blip r:embed="rId4">
              <a:extLst>
                <a:ext uri="{28A0092B-C50C-407E-A947-70E740481C1C}">
                  <a14:useLocalDpi xmlns:a14="http://schemas.microsoft.com/office/drawing/2010/main" val="0"/>
                </a:ext>
              </a:extLst>
            </a:blip>
            <a:srcRect b="-639"/>
            <a:stretch>
              <a:fillRect/>
            </a:stretch>
          </p:blipFill>
          <p:spPr bwMode="auto">
            <a:xfrm>
              <a:off x="1607" y="4069"/>
              <a:ext cx="80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ProStep_iViP-Logo-neu_50mm"/>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783" y="4006"/>
              <a:ext cx="433"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5" descr="PDES_logo"/>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296" y="4010"/>
              <a:ext cx="34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26"/>
            <p:cNvSpPr>
              <a:spLocks noChangeShapeType="1"/>
            </p:cNvSpPr>
            <p:nvPr userDrawn="1"/>
          </p:nvSpPr>
          <p:spPr bwMode="auto">
            <a:xfrm>
              <a:off x="1247" y="3974"/>
              <a:ext cx="4355" cy="0"/>
            </a:xfrm>
            <a:prstGeom prst="line">
              <a:avLst/>
            </a:prstGeom>
            <a:noFill/>
            <a:ln w="28575">
              <a:solidFill>
                <a:srgbClr val="0068B3"/>
              </a:solidFill>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pPr>
              <a:endParaRPr lang="en-GB" smtClean="0">
                <a:solidFill>
                  <a:srgbClr val="4F4E52"/>
                </a:solidFill>
              </a:endParaRPr>
            </a:p>
          </p:txBody>
        </p:sp>
      </p:grpSp>
      <p:sp>
        <p:nvSpPr>
          <p:cNvPr id="18434" name="Rectangle 2"/>
          <p:cNvSpPr>
            <a:spLocks noGrp="1" noChangeArrowheads="1"/>
          </p:cNvSpPr>
          <p:nvPr>
            <p:ph type="ctrTitle"/>
          </p:nvPr>
        </p:nvSpPr>
        <p:spPr>
          <a:xfrm>
            <a:off x="4184662" y="2824163"/>
            <a:ext cx="7097183" cy="1746250"/>
          </a:xfrm>
        </p:spPr>
        <p:txBody>
          <a:bodyPr anchor="ctr"/>
          <a:lstStyle>
            <a:lvl1pPr marL="0" indent="0">
              <a:defRPr sz="3600">
                <a:solidFill>
                  <a:srgbClr val="0068B3"/>
                </a:solidFill>
              </a:defRPr>
            </a:lvl1pPr>
          </a:lstStyle>
          <a:p>
            <a:r>
              <a:rPr lang="fr-FR" smtClean="0"/>
              <a:t>Cliquez pour modifier le style du titre</a:t>
            </a:r>
            <a:endParaRPr lang="en-US"/>
          </a:p>
        </p:txBody>
      </p:sp>
      <p:sp>
        <p:nvSpPr>
          <p:cNvPr id="18435" name="Rectangle 3"/>
          <p:cNvSpPr>
            <a:spLocks noGrp="1" noChangeArrowheads="1"/>
          </p:cNvSpPr>
          <p:nvPr>
            <p:ph type="subTitle" idx="1"/>
          </p:nvPr>
        </p:nvSpPr>
        <p:spPr>
          <a:xfrm>
            <a:off x="4176187" y="4656138"/>
            <a:ext cx="6326716" cy="1154112"/>
          </a:xfrm>
        </p:spPr>
        <p:txBody>
          <a:bodyPr/>
          <a:lstStyle>
            <a:lvl1pPr marL="0" indent="0">
              <a:buFont typeface="Wingdings 3" pitchFamily="18" charset="2"/>
              <a:buNone/>
              <a:defRPr sz="2000"/>
            </a:lvl1pPr>
          </a:lstStyle>
          <a:p>
            <a:r>
              <a:rPr lang="fr-FR" smtClean="0"/>
              <a:t>Cliquez pour modifier le style des sous-titres du masque</a:t>
            </a:r>
            <a:endParaRPr lang="en-US"/>
          </a:p>
        </p:txBody>
      </p:sp>
      <p:sp>
        <p:nvSpPr>
          <p:cNvPr id="15" name="Rectangle 14"/>
          <p:cNvSpPr>
            <a:spLocks noGrp="1" noChangeArrowheads="1"/>
          </p:cNvSpPr>
          <p:nvPr>
            <p:ph type="ftr" sz="quarter" idx="10"/>
          </p:nvPr>
        </p:nvSpPr>
        <p:spPr>
          <a:xfrm>
            <a:off x="101611" y="6591300"/>
            <a:ext cx="1824567" cy="228600"/>
          </a:xfrm>
        </p:spPr>
        <p:txBody>
          <a:bodyPr/>
          <a:lstStyle>
            <a:lvl1pPr algn="l">
              <a:defRPr>
                <a:solidFill>
                  <a:schemeClr val="bg1"/>
                </a:solidFill>
              </a:defRPr>
            </a:lvl1pPr>
          </a:lstStyle>
          <a:p>
            <a:pPr>
              <a:defRPr/>
            </a:pPr>
            <a:r>
              <a:rPr lang="de-DE">
                <a:solidFill>
                  <a:srgbClr val="FFFFFF"/>
                </a:solidFill>
              </a:rPr>
              <a:t>© LOTAR </a:t>
            </a:r>
            <a:r>
              <a:rPr lang="de-DE">
                <a:solidFill>
                  <a:srgbClr val="FFFFFF"/>
                </a:solidFill>
                <a:sym typeface="Symbol" pitchFamily="18" charset="2"/>
              </a:rPr>
              <a:t></a:t>
            </a:r>
            <a:r>
              <a:rPr lang="de-DE">
                <a:solidFill>
                  <a:srgbClr val="FFFFFF"/>
                </a:solidFill>
              </a:rPr>
              <a:t> </a:t>
            </a:r>
            <a:r>
              <a:rPr lang="de-DE">
                <a:solidFill>
                  <a:srgbClr val="FFFFFF"/>
                </a:solidFill>
                <a:cs typeface="Times New Roman" pitchFamily="18" charset="0"/>
              </a:rPr>
              <a:t>2010</a:t>
            </a:r>
            <a:endParaRPr lang="de-DE">
              <a:solidFill>
                <a:srgbClr val="FFFFFF"/>
              </a:solidFill>
            </a:endParaRPr>
          </a:p>
        </p:txBody>
      </p:sp>
    </p:spTree>
    <p:extLst>
      <p:ext uri="{BB962C8B-B14F-4D97-AF65-F5344CB8AC3E}">
        <p14:creationId xmlns:p14="http://schemas.microsoft.com/office/powerpoint/2010/main" val="22771119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72D87664-E7EB-4B93-8F3D-E6425C4ECA26}"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1381600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966200" y="165100"/>
            <a:ext cx="2819400" cy="6311900"/>
          </a:xfrm>
        </p:spPr>
        <p:txBody>
          <a:bodyPr vert="eaVert"/>
          <a:lstStyle/>
          <a:p>
            <a:r>
              <a:rPr lang="fr-FR" smtClean="0"/>
              <a:t>Cliquez pour modifier le style du titre</a:t>
            </a:r>
            <a:endParaRPr lang="en-GB"/>
          </a:p>
        </p:txBody>
      </p:sp>
      <p:sp>
        <p:nvSpPr>
          <p:cNvPr id="3" name="Espace réservé du texte vertical 2"/>
          <p:cNvSpPr>
            <a:spLocks noGrp="1"/>
          </p:cNvSpPr>
          <p:nvPr>
            <p:ph type="body" orient="vert" idx="1"/>
          </p:nvPr>
        </p:nvSpPr>
        <p:spPr>
          <a:xfrm>
            <a:off x="508000" y="165100"/>
            <a:ext cx="8255000" cy="63119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3ADCF3BB-942E-4CBA-9890-529265974995}"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95216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D0564008-CF32-45B4-A9A9-5322DD381227}"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2871949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17"/>
            <a:ext cx="10363200" cy="1362075"/>
          </a:xfrm>
        </p:spPr>
        <p:txBody>
          <a:bodyPr/>
          <a:lstStyle>
            <a:lvl1pPr algn="l">
              <a:defRPr sz="4000" b="1" cap="all"/>
            </a:lvl1pPr>
          </a:lstStyle>
          <a:p>
            <a:r>
              <a:rPr lang="fr-FR" smtClean="0"/>
              <a:t>Cliquez pour modifier le style du titre</a:t>
            </a:r>
            <a:endParaRPr lang="en-GB"/>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F7CC8F78-E91F-45D3-93D2-AC302A593A2C}"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3306632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Espace réservé du contenu 2"/>
          <p:cNvSpPr>
            <a:spLocks noGrp="1"/>
          </p:cNvSpPr>
          <p:nvPr>
            <p:ph sz="half" idx="1"/>
          </p:nvPr>
        </p:nvSpPr>
        <p:spPr>
          <a:xfrm>
            <a:off x="508000" y="1295400"/>
            <a:ext cx="55372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6248400" y="1295400"/>
            <a:ext cx="55372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A5C0D745-FD3C-4684-AB9D-8084F480EAEA}"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2824811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p:spPr>
        <p:txBody>
          <a:bodyPr/>
          <a:lstStyle>
            <a:lvl1pPr>
              <a:defRPr/>
            </a:lvl1pPr>
          </a:lstStyle>
          <a:p>
            <a:r>
              <a:rPr lang="fr-FR" smtClean="0"/>
              <a:t>Cliquez pour modifier le style du titre</a:t>
            </a:r>
            <a:endParaRPr lang="en-GB"/>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61933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01132B95-5F7D-498B-BEA1-4462DFD09564}"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3327101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GB"/>
          </a:p>
        </p:txBody>
      </p:sp>
      <p:sp>
        <p:nvSpPr>
          <p:cNvPr id="3"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859E6BF7-8CBE-4AD4-A46F-D97192307776}"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2239705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9085F753-222E-4688-8B80-F39AAE01BC9A}"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1999495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3" y="273050"/>
            <a:ext cx="4011084" cy="1162050"/>
          </a:xfrm>
        </p:spPr>
        <p:txBody>
          <a:bodyPr anchor="b"/>
          <a:lstStyle>
            <a:lvl1pPr algn="l">
              <a:defRPr sz="2000" b="1"/>
            </a:lvl1pPr>
          </a:lstStyle>
          <a:p>
            <a:r>
              <a:rPr lang="fr-FR" smtClean="0"/>
              <a:t>Cliquez pour modifier le style du titre</a:t>
            </a:r>
            <a:endParaRPr lang="en-GB"/>
          </a:p>
        </p:txBody>
      </p:sp>
      <p:sp>
        <p:nvSpPr>
          <p:cNvPr id="3" name="Espace réservé du contenu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132B7CE7-F479-4FAF-918C-68016D419A44}"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2255858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Cliquez pour modifier le style du titre</a:t>
            </a:r>
            <a:endParaRPr lang="en-GB"/>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en-GB" noProof="0" smtClean="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9"/>
          <p:cNvSpPr>
            <a:spLocks noGrp="1" noChangeArrowheads="1"/>
          </p:cNvSpPr>
          <p:nvPr>
            <p:ph type="ftr" sz="quarter" idx="10"/>
          </p:nvPr>
        </p:nvSpPr>
        <p:spPr>
          <a:ln/>
        </p:spPr>
        <p:txBody>
          <a:bodyPr/>
          <a:lstStyle>
            <a:lvl1pPr>
              <a:defRPr/>
            </a:lvl1pPr>
          </a:lstStyle>
          <a:p>
            <a:pPr>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2B929608-D307-4702-9ADE-7F15010391C2}" type="slidenum">
              <a:rPr lang="en-US">
                <a:solidFill>
                  <a:srgbClr val="333333"/>
                </a:solidFill>
              </a:rPr>
              <a:pPr>
                <a:defRPr/>
              </a:pPr>
              <a:t>‹N°›</a:t>
            </a:fld>
            <a:endParaRPr lang="en-US">
              <a:solidFill>
                <a:srgbClr val="333333"/>
              </a:solidFill>
            </a:endParaRPr>
          </a:p>
        </p:txBody>
      </p:sp>
    </p:spTree>
    <p:extLst>
      <p:ext uri="{BB962C8B-B14F-4D97-AF65-F5344CB8AC3E}">
        <p14:creationId xmlns:p14="http://schemas.microsoft.com/office/powerpoint/2010/main" val="583736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38"/>
          <p:cNvGrpSpPr>
            <a:grpSpLocks/>
          </p:cNvGrpSpPr>
          <p:nvPr/>
        </p:nvGrpSpPr>
        <p:grpSpPr bwMode="auto">
          <a:xfrm>
            <a:off x="0" y="0"/>
            <a:ext cx="12192000" cy="1341438"/>
            <a:chOff x="0" y="0"/>
            <a:chExt cx="5760" cy="845"/>
          </a:xfrm>
        </p:grpSpPr>
        <p:grpSp>
          <p:nvGrpSpPr>
            <p:cNvPr id="1037" name="Group 37"/>
            <p:cNvGrpSpPr>
              <a:grpSpLocks/>
            </p:cNvGrpSpPr>
            <p:nvPr userDrawn="1"/>
          </p:nvGrpSpPr>
          <p:grpSpPr bwMode="auto">
            <a:xfrm>
              <a:off x="0" y="0"/>
              <a:ext cx="5760" cy="845"/>
              <a:chOff x="0" y="0"/>
              <a:chExt cx="5760" cy="845"/>
            </a:xfrm>
          </p:grpSpPr>
          <p:sp>
            <p:nvSpPr>
              <p:cNvPr id="1039" name="Rectangle 23"/>
              <p:cNvSpPr>
                <a:spLocks noChangeArrowheads="1"/>
              </p:cNvSpPr>
              <p:nvPr/>
            </p:nvSpPr>
            <p:spPr bwMode="auto">
              <a:xfrm>
                <a:off x="0" y="0"/>
                <a:ext cx="5760" cy="709"/>
              </a:xfrm>
              <a:prstGeom prst="rect">
                <a:avLst/>
              </a:prstGeom>
              <a:solidFill>
                <a:srgbClr val="0068B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sp>
            <p:nvSpPr>
              <p:cNvPr id="1040" name="Rectangle 24"/>
              <p:cNvSpPr>
                <a:spLocks noChangeArrowheads="1"/>
              </p:cNvSpPr>
              <p:nvPr/>
            </p:nvSpPr>
            <p:spPr bwMode="auto">
              <a:xfrm>
                <a:off x="0" y="708"/>
                <a:ext cx="5760" cy="46"/>
              </a:xfrm>
              <a:prstGeom prst="rect">
                <a:avLst/>
              </a:prstGeom>
              <a:gradFill rotWithShape="1">
                <a:gsLst>
                  <a:gs pos="0">
                    <a:srgbClr val="0068B3"/>
                  </a:gs>
                  <a:gs pos="100000">
                    <a:srgbClr val="00305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sp>
            <p:nvSpPr>
              <p:cNvPr id="1041" name="Rectangle 25"/>
              <p:cNvSpPr>
                <a:spLocks noChangeArrowheads="1"/>
              </p:cNvSpPr>
              <p:nvPr/>
            </p:nvSpPr>
            <p:spPr bwMode="auto">
              <a:xfrm>
                <a:off x="0" y="753"/>
                <a:ext cx="5760" cy="92"/>
              </a:xfrm>
              <a:prstGeom prst="rect">
                <a:avLst/>
              </a:prstGeom>
              <a:gradFill rotWithShape="1">
                <a:gsLst>
                  <a:gs pos="0">
                    <a:schemeClr val="folHlink"/>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GB" altLang="en-US" smtClean="0"/>
              </a:p>
            </p:txBody>
          </p:sp>
        </p:grpSp>
        <p:pic>
          <p:nvPicPr>
            <p:cNvPr id="1038" name="Picture 36" descr="LOTAR_LOGO_Claim_4c"/>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332" y="119"/>
              <a:ext cx="1224"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Rectangle 2"/>
          <p:cNvSpPr>
            <a:spLocks noGrp="1" noChangeArrowheads="1"/>
          </p:cNvSpPr>
          <p:nvPr>
            <p:ph type="title"/>
          </p:nvPr>
        </p:nvSpPr>
        <p:spPr bwMode="auto">
          <a:xfrm>
            <a:off x="508000" y="165100"/>
            <a:ext cx="8534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smtClean="0"/>
              <a:t>Folientitel</a:t>
            </a:r>
            <a:br>
              <a:rPr lang="en-US" altLang="en-US" smtClean="0"/>
            </a:br>
            <a:r>
              <a:rPr lang="en-US" altLang="en-US" smtClean="0"/>
              <a:t>2. Zeile</a:t>
            </a:r>
          </a:p>
        </p:txBody>
      </p:sp>
      <p:sp>
        <p:nvSpPr>
          <p:cNvPr id="1034" name="Rectangle 10"/>
          <p:cNvSpPr>
            <a:spLocks noGrp="1" noChangeArrowheads="1"/>
          </p:cNvSpPr>
          <p:nvPr>
            <p:ph type="body" idx="1"/>
          </p:nvPr>
        </p:nvSpPr>
        <p:spPr bwMode="auto">
          <a:xfrm>
            <a:off x="508000" y="1295400"/>
            <a:ext cx="11277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Klicken Sie, um die Formate des Vorlagentextes zu bearbeiten</a:t>
            </a:r>
          </a:p>
          <a:p>
            <a:pPr lvl="1"/>
            <a:r>
              <a:rPr lang="en-US" altLang="en-US" smtClean="0"/>
              <a:t>Zweite Ebene</a:t>
            </a:r>
          </a:p>
          <a:p>
            <a:pPr lvl="2"/>
            <a:r>
              <a:rPr lang="en-US" altLang="en-US" smtClean="0"/>
              <a:t>Dritte Ebene</a:t>
            </a:r>
          </a:p>
          <a:p>
            <a:pPr lvl="3"/>
            <a:r>
              <a:rPr lang="en-US" altLang="en-US" smtClean="0"/>
              <a:t>Vierte Ebene</a:t>
            </a:r>
          </a:p>
          <a:p>
            <a:pPr lvl="4"/>
            <a:r>
              <a:rPr lang="en-US" altLang="en-US" smtClean="0"/>
              <a:t>Fünfte Ebene</a:t>
            </a:r>
          </a:p>
        </p:txBody>
      </p:sp>
      <p:sp>
        <p:nvSpPr>
          <p:cNvPr id="1043" name="Rectangle 19"/>
          <p:cNvSpPr>
            <a:spLocks noGrp="1" noChangeArrowheads="1"/>
          </p:cNvSpPr>
          <p:nvPr>
            <p:ph type="ftr" sz="quarter" idx="3"/>
          </p:nvPr>
        </p:nvSpPr>
        <p:spPr bwMode="auto">
          <a:xfrm>
            <a:off x="3744396" y="6524642"/>
            <a:ext cx="4703233"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600">
                <a:solidFill>
                  <a:schemeClr val="tx1"/>
                </a:solidFill>
                <a:latin typeface="Arial" charset="0"/>
              </a:defRPr>
            </a:lvl1pPr>
          </a:lstStyle>
          <a:p>
            <a:pPr algn="ctr" eaLnBrk="0" fontAlgn="base" hangingPunct="0">
              <a:spcBef>
                <a:spcPct val="0"/>
              </a:spcBef>
              <a:spcAft>
                <a:spcPct val="0"/>
              </a:spcAft>
              <a:defRPr/>
            </a:pPr>
            <a:r>
              <a:rPr lang="en-US">
                <a:solidFill>
                  <a:srgbClr val="333333"/>
                </a:solidFill>
              </a:rPr>
              <a:t>© LOTAR </a:t>
            </a:r>
            <a:r>
              <a:rPr lang="en-US">
                <a:solidFill>
                  <a:srgbClr val="333333"/>
                </a:solidFill>
                <a:cs typeface="Times New Roman" pitchFamily="18" charset="0"/>
              </a:rPr>
              <a:t>2010 All rights reserved </a:t>
            </a:r>
            <a:r>
              <a:rPr lang="en-US">
                <a:solidFill>
                  <a:srgbClr val="333333"/>
                </a:solidFill>
                <a:sym typeface="Symbol" pitchFamily="18" charset="2"/>
              </a:rPr>
              <a:t></a:t>
            </a:r>
            <a:r>
              <a:rPr lang="en-US">
                <a:solidFill>
                  <a:srgbClr val="333333"/>
                </a:solidFill>
              </a:rPr>
              <a:t> Name </a:t>
            </a:r>
            <a:r>
              <a:rPr lang="en-US">
                <a:solidFill>
                  <a:srgbClr val="333333"/>
                </a:solidFill>
                <a:sym typeface="Symbol" pitchFamily="18" charset="2"/>
              </a:rPr>
              <a:t></a:t>
            </a:r>
            <a:r>
              <a:rPr lang="en-US">
                <a:solidFill>
                  <a:srgbClr val="333333"/>
                </a:solidFill>
              </a:rPr>
              <a:t> </a:t>
            </a:r>
            <a:fld id="{D4C9925E-3EB0-4A15-85F5-40D757039373}" type="datetime3">
              <a:rPr lang="en-US">
                <a:solidFill>
                  <a:srgbClr val="333333"/>
                </a:solidFill>
              </a:rPr>
              <a:pPr algn="ctr" eaLnBrk="0" fontAlgn="base" hangingPunct="0">
                <a:spcBef>
                  <a:spcPct val="0"/>
                </a:spcBef>
                <a:spcAft>
                  <a:spcPct val="0"/>
                </a:spcAft>
                <a:defRPr/>
              </a:pPr>
              <a:t>25 April 2018</a:t>
            </a:fld>
            <a:r>
              <a:rPr lang="en-US">
                <a:solidFill>
                  <a:srgbClr val="333333"/>
                </a:solidFill>
              </a:rPr>
              <a:t> </a:t>
            </a:r>
            <a:r>
              <a:rPr lang="en-US">
                <a:solidFill>
                  <a:srgbClr val="333333"/>
                </a:solidFill>
                <a:sym typeface="Symbol" pitchFamily="18" charset="2"/>
              </a:rPr>
              <a:t></a:t>
            </a:r>
            <a:r>
              <a:rPr lang="en-US">
                <a:solidFill>
                  <a:srgbClr val="333333"/>
                </a:solidFill>
              </a:rPr>
              <a:t> Page </a:t>
            </a:r>
            <a:fld id="{420E9F97-CBDC-4A29-B7AC-FEC9B31EFFF2}" type="slidenum">
              <a:rPr lang="en-US">
                <a:solidFill>
                  <a:srgbClr val="333333"/>
                </a:solidFill>
              </a:rPr>
              <a:pPr algn="ctr" eaLnBrk="0" fontAlgn="base" hangingPunct="0">
                <a:spcBef>
                  <a:spcPct val="0"/>
                </a:spcBef>
                <a:spcAft>
                  <a:spcPct val="0"/>
                </a:spcAft>
                <a:defRPr/>
              </a:pPr>
              <a:t>‹N°›</a:t>
            </a:fld>
            <a:endParaRPr lang="en-US">
              <a:solidFill>
                <a:srgbClr val="333333"/>
              </a:solidFill>
            </a:endParaRPr>
          </a:p>
        </p:txBody>
      </p:sp>
      <p:sp>
        <p:nvSpPr>
          <p:cNvPr id="1030" name="Rectangle 20"/>
          <p:cNvSpPr>
            <a:spLocks noChangeArrowheads="1"/>
          </p:cNvSpPr>
          <p:nvPr/>
        </p:nvSpPr>
        <p:spPr bwMode="auto">
          <a:xfrm>
            <a:off x="10033000" y="6629400"/>
            <a:ext cx="194733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algn="ctr" eaLnBrk="0" fontAlgn="base" hangingPunct="0">
              <a:spcBef>
                <a:spcPct val="0"/>
              </a:spcBef>
              <a:spcAft>
                <a:spcPct val="0"/>
              </a:spcAft>
              <a:defRPr>
                <a:solidFill>
                  <a:srgbClr val="4F4E52"/>
                </a:solidFill>
                <a:latin typeface="Arial" pitchFamily="34" charset="0"/>
              </a:defRPr>
            </a:lvl6pPr>
            <a:lvl7pPr marL="2971800" indent="-228600" algn="ctr" eaLnBrk="0" fontAlgn="base" hangingPunct="0">
              <a:spcBef>
                <a:spcPct val="0"/>
              </a:spcBef>
              <a:spcAft>
                <a:spcPct val="0"/>
              </a:spcAft>
              <a:defRPr>
                <a:solidFill>
                  <a:srgbClr val="4F4E52"/>
                </a:solidFill>
                <a:latin typeface="Arial" pitchFamily="34" charset="0"/>
              </a:defRPr>
            </a:lvl7pPr>
            <a:lvl8pPr marL="3429000" indent="-228600" algn="ctr" eaLnBrk="0" fontAlgn="base" hangingPunct="0">
              <a:spcBef>
                <a:spcPct val="0"/>
              </a:spcBef>
              <a:spcAft>
                <a:spcPct val="0"/>
              </a:spcAft>
              <a:defRPr>
                <a:solidFill>
                  <a:srgbClr val="4F4E52"/>
                </a:solidFill>
                <a:latin typeface="Arial" pitchFamily="34" charset="0"/>
              </a:defRPr>
            </a:lvl8pPr>
            <a:lvl9pPr marL="3886200" indent="-228600" algn="ctr" eaLnBrk="0" fontAlgn="base" hangingPunct="0">
              <a:spcBef>
                <a:spcPct val="0"/>
              </a:spcBef>
              <a:spcAft>
                <a:spcPct val="0"/>
              </a:spcAft>
              <a:defRPr>
                <a:solidFill>
                  <a:srgbClr val="4F4E52"/>
                </a:solidFill>
                <a:latin typeface="Arial" pitchFamily="34" charset="0"/>
              </a:defRPr>
            </a:lvl9pPr>
          </a:lstStyle>
          <a:p>
            <a:pPr algn="ctr" eaLnBrk="0" fontAlgn="base" hangingPunct="0">
              <a:spcBef>
                <a:spcPct val="0"/>
              </a:spcBef>
              <a:spcAft>
                <a:spcPct val="0"/>
              </a:spcAft>
            </a:pPr>
            <a:endParaRPr lang="en-US" altLang="en-US" sz="600" smtClean="0">
              <a:solidFill>
                <a:srgbClr val="333333"/>
              </a:solidFill>
            </a:endParaRPr>
          </a:p>
        </p:txBody>
      </p:sp>
      <p:grpSp>
        <p:nvGrpSpPr>
          <p:cNvPr id="1031" name="Group 39"/>
          <p:cNvGrpSpPr>
            <a:grpSpLocks/>
          </p:cNvGrpSpPr>
          <p:nvPr/>
        </p:nvGrpSpPr>
        <p:grpSpPr bwMode="auto">
          <a:xfrm>
            <a:off x="527051" y="6453188"/>
            <a:ext cx="11267016" cy="328612"/>
            <a:chOff x="249" y="4065"/>
            <a:chExt cx="5323" cy="207"/>
          </a:xfrm>
        </p:grpSpPr>
        <p:pic>
          <p:nvPicPr>
            <p:cNvPr id="1032" name="Picture 28" descr="AIA logo Light blue"/>
            <p:cNvPicPr>
              <a:picLocks noChangeAspect="1" noChangeArrowheads="1"/>
            </p:cNvPicPr>
            <p:nvPr/>
          </p:nvPicPr>
          <p:blipFill>
            <a:blip r:embed="rId14">
              <a:clrChange>
                <a:clrFrom>
                  <a:srgbClr val="FEFEFE"/>
                </a:clrFrom>
                <a:clrTo>
                  <a:srgbClr val="FEFEFE">
                    <a:alpha val="0"/>
                  </a:srgbClr>
                </a:clrTo>
              </a:clrChange>
              <a:extLst>
                <a:ext uri="{28A0092B-C50C-407E-A947-70E740481C1C}">
                  <a14:useLocalDpi xmlns:a14="http://schemas.microsoft.com/office/drawing/2010/main" val="0"/>
                </a:ext>
              </a:extLst>
            </a:blip>
            <a:srcRect b="278"/>
            <a:stretch>
              <a:fillRect/>
            </a:stretch>
          </p:blipFill>
          <p:spPr bwMode="auto">
            <a:xfrm>
              <a:off x="249" y="4110"/>
              <a:ext cx="189"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9" descr="asd_stan"/>
            <p:cNvPicPr>
              <a:picLocks noChangeAspect="1" noChangeArrowheads="1"/>
            </p:cNvPicPr>
            <p:nvPr/>
          </p:nvPicPr>
          <p:blipFill>
            <a:blip r:embed="rId15">
              <a:extLst>
                <a:ext uri="{28A0092B-C50C-407E-A947-70E740481C1C}">
                  <a14:useLocalDpi xmlns:a14="http://schemas.microsoft.com/office/drawing/2010/main" val="0"/>
                </a:ext>
              </a:extLst>
            </a:blip>
            <a:srcRect b="-639"/>
            <a:stretch>
              <a:fillRect/>
            </a:stretch>
          </p:blipFill>
          <p:spPr bwMode="auto">
            <a:xfrm>
              <a:off x="476" y="4142"/>
              <a:ext cx="45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30" descr="ProStep_iViP-Logo-neu_50m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27" y="4104"/>
              <a:ext cx="22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31" descr="PDES_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390" y="4099"/>
              <a:ext cx="182"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 name="Line 32"/>
            <p:cNvSpPr>
              <a:spLocks noChangeShapeType="1"/>
            </p:cNvSpPr>
            <p:nvPr/>
          </p:nvSpPr>
          <p:spPr bwMode="auto">
            <a:xfrm>
              <a:off x="249" y="4065"/>
              <a:ext cx="5307" cy="0"/>
            </a:xfrm>
            <a:prstGeom prst="line">
              <a:avLst/>
            </a:prstGeom>
            <a:noFill/>
            <a:ln w="28575">
              <a:solidFill>
                <a:srgbClr val="0068B3"/>
              </a:solidFill>
              <a:round/>
              <a:headEnd/>
              <a:tailEnd/>
            </a:ln>
            <a:extLst>
              <a:ext uri="{909E8E84-426E-40DD-AFC4-6F175D3DCCD1}">
                <a14:hiddenFill xmlns:a14="http://schemas.microsoft.com/office/drawing/2010/main">
                  <a:noFill/>
                </a14:hiddenFill>
              </a:ext>
            </a:extLst>
          </p:spPr>
          <p:txBody>
            <a:bodyPr/>
            <a:lstStyle/>
            <a:p>
              <a:pPr algn="ctr" eaLnBrk="0" fontAlgn="base" hangingPunct="0">
                <a:spcBef>
                  <a:spcPct val="0"/>
                </a:spcBef>
                <a:spcAft>
                  <a:spcPct val="0"/>
                </a:spcAft>
              </a:pPr>
              <a:endParaRPr lang="en-GB" smtClean="0">
                <a:solidFill>
                  <a:srgbClr val="4F4E52"/>
                </a:solidFill>
              </a:endParaRPr>
            </a:p>
          </p:txBody>
        </p:sp>
      </p:grpSp>
    </p:spTree>
    <p:extLst>
      <p:ext uri="{BB962C8B-B14F-4D97-AF65-F5344CB8AC3E}">
        <p14:creationId xmlns:p14="http://schemas.microsoft.com/office/powerpoint/2010/main" val="11487579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4">
                                            <p:txEl>
                                              <p:pRg st="0" end="0"/>
                                            </p:txEl>
                                          </p:spTgt>
                                        </p:tgtEl>
                                        <p:attrNameLst>
                                          <p:attrName>style.visibility</p:attrName>
                                        </p:attrNameLst>
                                      </p:cBhvr>
                                      <p:to>
                                        <p:strVal val="visible"/>
                                      </p:to>
                                    </p:set>
                                    <p:animEffect transition="in" filter="wipe(left)">
                                      <p:cBhvr>
                                        <p:cTn id="7" dur="500"/>
                                        <p:tgtEl>
                                          <p:spTgt spid="1034">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34">
                                            <p:txEl>
                                              <p:pRg st="1" end="1"/>
                                            </p:txEl>
                                          </p:spTgt>
                                        </p:tgtEl>
                                        <p:attrNameLst>
                                          <p:attrName>style.visibility</p:attrName>
                                        </p:attrNameLst>
                                      </p:cBhvr>
                                      <p:to>
                                        <p:strVal val="visible"/>
                                      </p:to>
                                    </p:set>
                                    <p:animEffect transition="in" filter="wipe(left)">
                                      <p:cBhvr>
                                        <p:cTn id="10" dur="500"/>
                                        <p:tgtEl>
                                          <p:spTgt spid="1034">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34">
                                            <p:txEl>
                                              <p:pRg st="2" end="2"/>
                                            </p:txEl>
                                          </p:spTgt>
                                        </p:tgtEl>
                                        <p:attrNameLst>
                                          <p:attrName>style.visibility</p:attrName>
                                        </p:attrNameLst>
                                      </p:cBhvr>
                                      <p:to>
                                        <p:strVal val="visible"/>
                                      </p:to>
                                    </p:set>
                                    <p:animEffect transition="in" filter="wipe(left)">
                                      <p:cBhvr>
                                        <p:cTn id="13" dur="500"/>
                                        <p:tgtEl>
                                          <p:spTgt spid="1034">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34">
                                            <p:txEl>
                                              <p:pRg st="3" end="3"/>
                                            </p:txEl>
                                          </p:spTgt>
                                        </p:tgtEl>
                                        <p:attrNameLst>
                                          <p:attrName>style.visibility</p:attrName>
                                        </p:attrNameLst>
                                      </p:cBhvr>
                                      <p:to>
                                        <p:strVal val="visible"/>
                                      </p:to>
                                    </p:set>
                                    <p:animEffect transition="in" filter="wipe(left)">
                                      <p:cBhvr>
                                        <p:cTn id="16" dur="500"/>
                                        <p:tgtEl>
                                          <p:spTgt spid="1034">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34">
                                            <p:txEl>
                                              <p:pRg st="4" end="4"/>
                                            </p:txEl>
                                          </p:spTgt>
                                        </p:tgtEl>
                                        <p:attrNameLst>
                                          <p:attrName>style.visibility</p:attrName>
                                        </p:attrNameLst>
                                      </p:cBhvr>
                                      <p:to>
                                        <p:strVal val="visible"/>
                                      </p:to>
                                    </p:set>
                                    <p:animEffect transition="in" filter="wipe(left)">
                                      <p:cBhvr>
                                        <p:cTn id="19" dur="500"/>
                                        <p:tgtEl>
                                          <p:spTgt spid="10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 grpId="0" build="p" autoUpdateAnimBg="0">
        <p:tmplLst>
          <p:tmpl lvl="1">
            <p:tnLst>
              <p:par>
                <p:cTn presetID="22" presetClass="entr" presetSubtype="8" fill="hold" nodeType="clickEffect">
                  <p:stCondLst>
                    <p:cond delay="0"/>
                  </p:stCondLst>
                  <p:childTnLst>
                    <p:set>
                      <p:cBhvr>
                        <p:cTn dur="1" fill="hold">
                          <p:stCondLst>
                            <p:cond delay="0"/>
                          </p:stCondLst>
                        </p:cTn>
                        <p:tgtEl>
                          <p:spTgt spid="1034"/>
                        </p:tgtEl>
                        <p:attrNameLst>
                          <p:attrName>style.visibility</p:attrName>
                        </p:attrNameLst>
                      </p:cBhvr>
                      <p:to>
                        <p:strVal val="visible"/>
                      </p:to>
                    </p:set>
                    <p:animEffect transition="in" filter="wipe(left)">
                      <p:cBhvr>
                        <p:cTn dur="500"/>
                        <p:tgtEl>
                          <p:spTgt spid="1034"/>
                        </p:tgtEl>
                      </p:cBhvr>
                    </p:animEffect>
                  </p:childTnLst>
                </p:cTn>
              </p:par>
            </p:tnLst>
          </p:tmpl>
          <p:tmpl lvl="2">
            <p:tnLst>
              <p:par>
                <p:cTn presetID="22" presetClass="entr" presetSubtype="8" fill="hold" nodeType="withEffect">
                  <p:stCondLst>
                    <p:cond delay="0"/>
                  </p:stCondLst>
                  <p:childTnLst>
                    <p:set>
                      <p:cBhvr>
                        <p:cTn dur="1" fill="hold">
                          <p:stCondLst>
                            <p:cond delay="0"/>
                          </p:stCondLst>
                        </p:cTn>
                        <p:tgtEl>
                          <p:spTgt spid="1034"/>
                        </p:tgtEl>
                        <p:attrNameLst>
                          <p:attrName>style.visibility</p:attrName>
                        </p:attrNameLst>
                      </p:cBhvr>
                      <p:to>
                        <p:strVal val="visible"/>
                      </p:to>
                    </p:set>
                    <p:animEffect transition="in" filter="wipe(left)">
                      <p:cBhvr>
                        <p:cTn dur="500"/>
                        <p:tgtEl>
                          <p:spTgt spid="1034"/>
                        </p:tgtEl>
                      </p:cBhvr>
                    </p:animEffect>
                  </p:childTnLst>
                </p:cTn>
              </p:par>
            </p:tnLst>
          </p:tmpl>
          <p:tmpl lvl="3">
            <p:tnLst>
              <p:par>
                <p:cTn presetID="22" presetClass="entr" presetSubtype="8" fill="hold" nodeType="withEffect">
                  <p:stCondLst>
                    <p:cond delay="0"/>
                  </p:stCondLst>
                  <p:childTnLst>
                    <p:set>
                      <p:cBhvr>
                        <p:cTn dur="1" fill="hold">
                          <p:stCondLst>
                            <p:cond delay="0"/>
                          </p:stCondLst>
                        </p:cTn>
                        <p:tgtEl>
                          <p:spTgt spid="1034"/>
                        </p:tgtEl>
                        <p:attrNameLst>
                          <p:attrName>style.visibility</p:attrName>
                        </p:attrNameLst>
                      </p:cBhvr>
                      <p:to>
                        <p:strVal val="visible"/>
                      </p:to>
                    </p:set>
                    <p:animEffect transition="in" filter="wipe(left)">
                      <p:cBhvr>
                        <p:cTn dur="500"/>
                        <p:tgtEl>
                          <p:spTgt spid="1034"/>
                        </p:tgtEl>
                      </p:cBhvr>
                    </p:animEffect>
                  </p:childTnLst>
                </p:cTn>
              </p:par>
            </p:tnLst>
          </p:tmpl>
          <p:tmpl lvl="4">
            <p:tnLst>
              <p:par>
                <p:cTn presetID="22" presetClass="entr" presetSubtype="8" fill="hold" nodeType="withEffect">
                  <p:stCondLst>
                    <p:cond delay="0"/>
                  </p:stCondLst>
                  <p:childTnLst>
                    <p:set>
                      <p:cBhvr>
                        <p:cTn dur="1" fill="hold">
                          <p:stCondLst>
                            <p:cond delay="0"/>
                          </p:stCondLst>
                        </p:cTn>
                        <p:tgtEl>
                          <p:spTgt spid="1034"/>
                        </p:tgtEl>
                        <p:attrNameLst>
                          <p:attrName>style.visibility</p:attrName>
                        </p:attrNameLst>
                      </p:cBhvr>
                      <p:to>
                        <p:strVal val="visible"/>
                      </p:to>
                    </p:set>
                    <p:animEffect transition="in" filter="wipe(left)">
                      <p:cBhvr>
                        <p:cTn dur="500"/>
                        <p:tgtEl>
                          <p:spTgt spid="1034"/>
                        </p:tgtEl>
                      </p:cBhvr>
                    </p:animEffect>
                  </p:childTnLst>
                </p:cTn>
              </p:par>
            </p:tnLst>
          </p:tmpl>
          <p:tmpl lvl="5">
            <p:tnLst>
              <p:par>
                <p:cTn presetID="22" presetClass="entr" presetSubtype="8" fill="hold" nodeType="withEffect">
                  <p:stCondLst>
                    <p:cond delay="0"/>
                  </p:stCondLst>
                  <p:childTnLst>
                    <p:set>
                      <p:cBhvr>
                        <p:cTn dur="1" fill="hold">
                          <p:stCondLst>
                            <p:cond delay="0"/>
                          </p:stCondLst>
                        </p:cTn>
                        <p:tgtEl>
                          <p:spTgt spid="1034"/>
                        </p:tgtEl>
                        <p:attrNameLst>
                          <p:attrName>style.visibility</p:attrName>
                        </p:attrNameLst>
                      </p:cBhvr>
                      <p:to>
                        <p:strVal val="visible"/>
                      </p:to>
                    </p:set>
                    <p:animEffect transition="in" filter="wipe(left)">
                      <p:cBhvr>
                        <p:cTn dur="500"/>
                        <p:tgtEl>
                          <p:spTgt spid="1034"/>
                        </p:tgtEl>
                      </p:cBhvr>
                    </p:animEffect>
                  </p:childTnLst>
                </p:cTn>
              </p:par>
            </p:tnLst>
          </p:tmpl>
        </p:tmplLst>
      </p:bldP>
    </p:bldLst>
  </p:timing>
  <p:hf sldNum="0" hdr="0" dt="0"/>
  <p:txStyles>
    <p:titleStyle>
      <a:lvl1pPr marL="195263" indent="-195263" algn="l" rtl="0" eaLnBrk="0" fontAlgn="base" hangingPunct="0">
        <a:spcBef>
          <a:spcPct val="0"/>
        </a:spcBef>
        <a:spcAft>
          <a:spcPct val="0"/>
        </a:spcAft>
        <a:defRPr sz="2400" b="1">
          <a:solidFill>
            <a:schemeClr val="bg1"/>
          </a:solidFill>
          <a:latin typeface="+mj-lt"/>
          <a:ea typeface="+mj-ea"/>
          <a:cs typeface="+mj-cs"/>
        </a:defRPr>
      </a:lvl1pPr>
      <a:lvl2pPr marL="195263" indent="-195263" algn="l" rtl="0" eaLnBrk="0" fontAlgn="base" hangingPunct="0">
        <a:spcBef>
          <a:spcPct val="0"/>
        </a:spcBef>
        <a:spcAft>
          <a:spcPct val="0"/>
        </a:spcAft>
        <a:defRPr sz="2400" b="1">
          <a:solidFill>
            <a:schemeClr val="bg1"/>
          </a:solidFill>
          <a:latin typeface="Arial" charset="0"/>
        </a:defRPr>
      </a:lvl2pPr>
      <a:lvl3pPr marL="195263" indent="-195263" algn="l" rtl="0" eaLnBrk="0" fontAlgn="base" hangingPunct="0">
        <a:spcBef>
          <a:spcPct val="0"/>
        </a:spcBef>
        <a:spcAft>
          <a:spcPct val="0"/>
        </a:spcAft>
        <a:defRPr sz="2400" b="1">
          <a:solidFill>
            <a:schemeClr val="bg1"/>
          </a:solidFill>
          <a:latin typeface="Arial" charset="0"/>
        </a:defRPr>
      </a:lvl3pPr>
      <a:lvl4pPr marL="195263" indent="-195263" algn="l" rtl="0" eaLnBrk="0" fontAlgn="base" hangingPunct="0">
        <a:spcBef>
          <a:spcPct val="0"/>
        </a:spcBef>
        <a:spcAft>
          <a:spcPct val="0"/>
        </a:spcAft>
        <a:defRPr sz="2400" b="1">
          <a:solidFill>
            <a:schemeClr val="bg1"/>
          </a:solidFill>
          <a:latin typeface="Arial" charset="0"/>
        </a:defRPr>
      </a:lvl4pPr>
      <a:lvl5pPr marL="195263" indent="-195263" algn="l" rtl="0" eaLnBrk="0" fontAlgn="base" hangingPunct="0">
        <a:spcBef>
          <a:spcPct val="0"/>
        </a:spcBef>
        <a:spcAft>
          <a:spcPct val="0"/>
        </a:spcAft>
        <a:defRPr sz="2400" b="1">
          <a:solidFill>
            <a:schemeClr val="bg1"/>
          </a:solidFill>
          <a:latin typeface="Arial" charset="0"/>
        </a:defRPr>
      </a:lvl5pPr>
      <a:lvl6pPr marL="652463" indent="-195263" algn="l" rtl="0" eaLnBrk="1" fontAlgn="base" hangingPunct="1">
        <a:spcBef>
          <a:spcPct val="0"/>
        </a:spcBef>
        <a:spcAft>
          <a:spcPct val="0"/>
        </a:spcAft>
        <a:defRPr sz="2400" b="1">
          <a:solidFill>
            <a:schemeClr val="bg1"/>
          </a:solidFill>
          <a:latin typeface="Arial" charset="0"/>
        </a:defRPr>
      </a:lvl6pPr>
      <a:lvl7pPr marL="1109663" indent="-195263" algn="l" rtl="0" eaLnBrk="1" fontAlgn="base" hangingPunct="1">
        <a:spcBef>
          <a:spcPct val="0"/>
        </a:spcBef>
        <a:spcAft>
          <a:spcPct val="0"/>
        </a:spcAft>
        <a:defRPr sz="2400" b="1">
          <a:solidFill>
            <a:schemeClr val="bg1"/>
          </a:solidFill>
          <a:latin typeface="Arial" charset="0"/>
        </a:defRPr>
      </a:lvl7pPr>
      <a:lvl8pPr marL="1566863" indent="-195263" algn="l" rtl="0" eaLnBrk="1" fontAlgn="base" hangingPunct="1">
        <a:spcBef>
          <a:spcPct val="0"/>
        </a:spcBef>
        <a:spcAft>
          <a:spcPct val="0"/>
        </a:spcAft>
        <a:defRPr sz="2400" b="1">
          <a:solidFill>
            <a:schemeClr val="bg1"/>
          </a:solidFill>
          <a:latin typeface="Arial" charset="0"/>
        </a:defRPr>
      </a:lvl8pPr>
      <a:lvl9pPr marL="2024063" indent="-195263" algn="l" rtl="0" eaLnBrk="1" fontAlgn="base" hangingPunct="1">
        <a:spcBef>
          <a:spcPct val="0"/>
        </a:spcBef>
        <a:spcAft>
          <a:spcPct val="0"/>
        </a:spcAft>
        <a:defRPr sz="2400" b="1">
          <a:solidFill>
            <a:schemeClr val="bg1"/>
          </a:solidFill>
          <a:latin typeface="Arial" charset="0"/>
        </a:defRPr>
      </a:lvl9pPr>
    </p:titleStyle>
    <p:bodyStyle>
      <a:lvl1pPr marL="284163" indent="-284163" algn="l" rtl="0" eaLnBrk="0" fontAlgn="base" hangingPunct="0">
        <a:spcBef>
          <a:spcPct val="20000"/>
        </a:spcBef>
        <a:spcAft>
          <a:spcPct val="0"/>
        </a:spcAft>
        <a:buClr>
          <a:srgbClr val="0068B3"/>
        </a:buClr>
        <a:buSzPct val="160000"/>
        <a:buFont typeface="Wingdings 3" pitchFamily="18" charset="2"/>
        <a:buChar char="¬"/>
        <a:defRPr sz="2400">
          <a:solidFill>
            <a:srgbClr val="4F4E52"/>
          </a:solidFill>
          <a:latin typeface="+mn-lt"/>
          <a:ea typeface="+mn-ea"/>
          <a:cs typeface="+mn-cs"/>
        </a:defRPr>
      </a:lvl1pPr>
      <a:lvl2pPr marL="754063" indent="-279400" algn="l" rtl="0" eaLnBrk="0" fontAlgn="base" hangingPunct="0">
        <a:spcBef>
          <a:spcPct val="20000"/>
        </a:spcBef>
        <a:spcAft>
          <a:spcPct val="0"/>
        </a:spcAft>
        <a:buClr>
          <a:srgbClr val="0068B3"/>
        </a:buClr>
        <a:buSzPct val="160000"/>
        <a:buFont typeface="Wingdings 3" pitchFamily="18" charset="2"/>
        <a:buChar char="¬"/>
        <a:defRPr sz="2000">
          <a:solidFill>
            <a:srgbClr val="4F4E52"/>
          </a:solidFill>
          <a:latin typeface="+mn-lt"/>
        </a:defRPr>
      </a:lvl2pPr>
      <a:lvl3pPr marL="1133475" indent="-188913" algn="l" rtl="0" eaLnBrk="0" fontAlgn="base" hangingPunct="0">
        <a:spcBef>
          <a:spcPct val="20000"/>
        </a:spcBef>
        <a:spcAft>
          <a:spcPct val="0"/>
        </a:spcAft>
        <a:buClr>
          <a:srgbClr val="0068B3"/>
        </a:buClr>
        <a:buSzPct val="160000"/>
        <a:buFont typeface="Wingdings 3" pitchFamily="18" charset="2"/>
        <a:buChar char="¬"/>
        <a:defRPr>
          <a:solidFill>
            <a:srgbClr val="4F4E52"/>
          </a:solidFill>
          <a:latin typeface="+mn-lt"/>
        </a:defRPr>
      </a:lvl3pPr>
      <a:lvl4pPr marL="1552575" indent="-228600" algn="l" rtl="0" eaLnBrk="0" fontAlgn="base" hangingPunct="0">
        <a:spcBef>
          <a:spcPct val="20000"/>
        </a:spcBef>
        <a:spcAft>
          <a:spcPct val="0"/>
        </a:spcAft>
        <a:buClr>
          <a:srgbClr val="0068B3"/>
        </a:buClr>
        <a:buSzPct val="160000"/>
        <a:buFont typeface="Wingdings 3" pitchFamily="18" charset="2"/>
        <a:buChar char="¬"/>
        <a:defRPr sz="1600">
          <a:solidFill>
            <a:srgbClr val="4F4E52"/>
          </a:solidFill>
          <a:latin typeface="+mn-lt"/>
        </a:defRPr>
      </a:lvl4pPr>
      <a:lvl5pPr marL="1993900" indent="-250825" algn="l" rtl="0" eaLnBrk="0" fontAlgn="base" hangingPunct="0">
        <a:spcBef>
          <a:spcPct val="20000"/>
        </a:spcBef>
        <a:spcAft>
          <a:spcPct val="0"/>
        </a:spcAft>
        <a:buClr>
          <a:srgbClr val="0068B3"/>
        </a:buClr>
        <a:buSzPct val="160000"/>
        <a:buFont typeface="Wingdings 3" pitchFamily="18" charset="2"/>
        <a:buChar char="¬"/>
        <a:defRPr sz="1400">
          <a:solidFill>
            <a:srgbClr val="4F4E52"/>
          </a:solidFill>
          <a:latin typeface="+mn-lt"/>
        </a:defRPr>
      </a:lvl5pPr>
      <a:lvl6pPr marL="2451100" indent="-250825" algn="l" rtl="0" eaLnBrk="1" fontAlgn="base" hangingPunct="1">
        <a:spcBef>
          <a:spcPct val="20000"/>
        </a:spcBef>
        <a:spcAft>
          <a:spcPct val="0"/>
        </a:spcAft>
        <a:buClr>
          <a:srgbClr val="0068B3"/>
        </a:buClr>
        <a:buSzPct val="160000"/>
        <a:buFont typeface="Wingdings 3" pitchFamily="18" charset="2"/>
        <a:buChar char="¬"/>
        <a:defRPr sz="1400">
          <a:solidFill>
            <a:srgbClr val="4F4E52"/>
          </a:solidFill>
          <a:latin typeface="+mn-lt"/>
        </a:defRPr>
      </a:lvl6pPr>
      <a:lvl7pPr marL="2908300" indent="-250825" algn="l" rtl="0" eaLnBrk="1" fontAlgn="base" hangingPunct="1">
        <a:spcBef>
          <a:spcPct val="20000"/>
        </a:spcBef>
        <a:spcAft>
          <a:spcPct val="0"/>
        </a:spcAft>
        <a:buClr>
          <a:srgbClr val="0068B3"/>
        </a:buClr>
        <a:buSzPct val="160000"/>
        <a:buFont typeface="Wingdings 3" pitchFamily="18" charset="2"/>
        <a:buChar char="¬"/>
        <a:defRPr sz="1400">
          <a:solidFill>
            <a:srgbClr val="4F4E52"/>
          </a:solidFill>
          <a:latin typeface="+mn-lt"/>
        </a:defRPr>
      </a:lvl7pPr>
      <a:lvl8pPr marL="3365500" indent="-250825" algn="l" rtl="0" eaLnBrk="1" fontAlgn="base" hangingPunct="1">
        <a:spcBef>
          <a:spcPct val="20000"/>
        </a:spcBef>
        <a:spcAft>
          <a:spcPct val="0"/>
        </a:spcAft>
        <a:buClr>
          <a:srgbClr val="0068B3"/>
        </a:buClr>
        <a:buSzPct val="160000"/>
        <a:buFont typeface="Wingdings 3" pitchFamily="18" charset="2"/>
        <a:buChar char="¬"/>
        <a:defRPr sz="1400">
          <a:solidFill>
            <a:srgbClr val="4F4E52"/>
          </a:solidFill>
          <a:latin typeface="+mn-lt"/>
        </a:defRPr>
      </a:lvl8pPr>
      <a:lvl9pPr marL="3822700" indent="-250825" algn="l" rtl="0" eaLnBrk="1" fontAlgn="base" hangingPunct="1">
        <a:spcBef>
          <a:spcPct val="20000"/>
        </a:spcBef>
        <a:spcAft>
          <a:spcPct val="0"/>
        </a:spcAft>
        <a:buClr>
          <a:srgbClr val="0068B3"/>
        </a:buClr>
        <a:buSzPct val="160000"/>
        <a:buFont typeface="Wingdings 3" pitchFamily="18" charset="2"/>
        <a:buChar char="¬"/>
        <a:defRPr sz="1400">
          <a:solidFill>
            <a:srgbClr val="4F4E5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2.xml" Type="http://schemas.openxmlformats.org/officeDocument/2006/relationships/slideLayout"/><Relationship Id="rId5" Target="../media/image11.jpeg" Type="http://schemas.openxmlformats.org/officeDocument/2006/relationships/image"/><Relationship Id="rId4" Target="http://www.lotar-international.org/communication/progress-reports.html" TargetMode="External" Type="http://schemas.openxmlformats.org/officeDocument/2006/relationships/hyperlink"/></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4"/>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de-DE" altLang="fr-FR" smtClean="0">
                <a:solidFill>
                  <a:schemeClr val="bg1"/>
                </a:solidFill>
              </a:rPr>
              <a:t>© LOTAR </a:t>
            </a:r>
            <a:r>
              <a:rPr lang="de-DE" altLang="fr-FR" smtClean="0">
                <a:solidFill>
                  <a:schemeClr val="bg1"/>
                </a:solidFill>
                <a:sym typeface="Symbol" pitchFamily="18" charset="2"/>
              </a:rPr>
              <a:t></a:t>
            </a:r>
            <a:r>
              <a:rPr lang="de-DE" altLang="fr-FR" smtClean="0">
                <a:solidFill>
                  <a:schemeClr val="bg1"/>
                </a:solidFill>
              </a:rPr>
              <a:t> </a:t>
            </a:r>
            <a:r>
              <a:rPr lang="de-DE" altLang="fr-FR" smtClean="0">
                <a:solidFill>
                  <a:schemeClr val="bg1"/>
                </a:solidFill>
                <a:cs typeface="Times New Roman" pitchFamily="18" charset="0"/>
              </a:rPr>
              <a:t>2010</a:t>
            </a:r>
            <a:endParaRPr lang="de-DE" altLang="fr-FR" smtClean="0">
              <a:solidFill>
                <a:schemeClr val="bg1"/>
              </a:solidFill>
            </a:endParaRPr>
          </a:p>
        </p:txBody>
      </p:sp>
      <p:sp>
        <p:nvSpPr>
          <p:cNvPr id="9219" name="Rectangle 3"/>
          <p:cNvSpPr>
            <a:spLocks noGrp="1" noChangeArrowheads="1"/>
          </p:cNvSpPr>
          <p:nvPr>
            <p:ph type="subTitle" idx="1"/>
          </p:nvPr>
        </p:nvSpPr>
        <p:spPr>
          <a:xfrm>
            <a:off x="2639485" y="4221163"/>
            <a:ext cx="9552516" cy="868362"/>
          </a:xfrm>
        </p:spPr>
        <p:txBody>
          <a:bodyPr/>
          <a:lstStyle/>
          <a:p>
            <a:pPr algn="ctr" eaLnBrk="1" hangingPunct="1"/>
            <a:r>
              <a:rPr lang="en-US" altLang="fr-FR" sz="2400" dirty="0" smtClean="0"/>
              <a:t>AIA –ASD Interoperability  conference call</a:t>
            </a:r>
          </a:p>
          <a:p>
            <a:pPr algn="ctr" eaLnBrk="1" hangingPunct="1"/>
            <a:r>
              <a:rPr lang="en-US" altLang="fr-FR" sz="2400" dirty="0" smtClean="0"/>
              <a:t>: 25 April 2018</a:t>
            </a:r>
          </a:p>
        </p:txBody>
      </p:sp>
      <p:sp>
        <p:nvSpPr>
          <p:cNvPr id="9220" name="Rectangle 2"/>
          <p:cNvSpPr>
            <a:spLocks noGrp="1" noChangeArrowheads="1"/>
          </p:cNvSpPr>
          <p:nvPr>
            <p:ph type="ctrTitle"/>
          </p:nvPr>
        </p:nvSpPr>
        <p:spPr>
          <a:xfrm>
            <a:off x="2256366" y="2924176"/>
            <a:ext cx="9889067" cy="1368425"/>
          </a:xfrm>
        </p:spPr>
        <p:txBody>
          <a:bodyPr/>
          <a:lstStyle/>
          <a:p>
            <a:pPr algn="ctr" eaLnBrk="1" hangingPunct="1"/>
            <a:r>
              <a:rPr lang="en-US" altLang="fr-FR" sz="3200" smtClean="0"/>
              <a:t>LOTAR International project </a:t>
            </a:r>
            <a:br>
              <a:rPr lang="en-US" altLang="fr-FR" sz="3200" smtClean="0"/>
            </a:br>
            <a:r>
              <a:rPr lang="en-US" altLang="fr-FR" sz="3200" smtClean="0"/>
              <a:t>status</a:t>
            </a:r>
          </a:p>
        </p:txBody>
      </p:sp>
      <p:sp>
        <p:nvSpPr>
          <p:cNvPr id="9221" name="ZoneTexte 2"/>
          <p:cNvSpPr txBox="1">
            <a:spLocks noChangeArrowheads="1"/>
          </p:cNvSpPr>
          <p:nvPr/>
        </p:nvSpPr>
        <p:spPr bwMode="auto">
          <a:xfrm>
            <a:off x="3718985" y="5589588"/>
            <a:ext cx="631878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fr-FR" altLang="fr-FR" sz="1600"/>
              <a:t>Rick ZURAY: Boeing – LOTAR AIA Co-chair</a:t>
            </a:r>
          </a:p>
          <a:p>
            <a:r>
              <a:rPr lang="fr-FR" altLang="fr-FR" sz="1600"/>
              <a:t>Jean-Yves DELAUNAY: Airbus Group – LOTAR ASD Stan  Co-chair</a:t>
            </a:r>
          </a:p>
        </p:txBody>
      </p:sp>
    </p:spTree>
    <p:extLst>
      <p:ext uri="{BB962C8B-B14F-4D97-AF65-F5344CB8AC3E}">
        <p14:creationId xmlns:p14="http://schemas.microsoft.com/office/powerpoint/2010/main" val="42652255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p:cNvSpPr>
            <a:spLocks noGrp="1"/>
          </p:cNvSpPr>
          <p:nvPr>
            <p:ph type="title"/>
          </p:nvPr>
        </p:nvSpPr>
        <p:spPr>
          <a:xfrm>
            <a:off x="143933" y="273050"/>
            <a:ext cx="8534400" cy="825500"/>
          </a:xfrm>
        </p:spPr>
        <p:txBody>
          <a:bodyPr/>
          <a:lstStyle/>
          <a:p>
            <a:r>
              <a:rPr lang="en-GB" altLang="en-US" dirty="0" smtClean="0"/>
              <a:t>General comments , issues</a:t>
            </a:r>
          </a:p>
        </p:txBody>
      </p:sp>
      <p:sp>
        <p:nvSpPr>
          <p:cNvPr id="3" name="Espace réservé du contenu 2"/>
          <p:cNvSpPr>
            <a:spLocks noGrp="1"/>
          </p:cNvSpPr>
          <p:nvPr>
            <p:ph idx="1"/>
          </p:nvPr>
        </p:nvSpPr>
        <p:spPr>
          <a:xfrm>
            <a:off x="95251" y="1131339"/>
            <a:ext cx="12096750" cy="5181600"/>
          </a:xfrm>
        </p:spPr>
        <p:txBody>
          <a:bodyPr lIns="36000" rIns="0"/>
          <a:lstStyle/>
          <a:p>
            <a:pPr marL="182563" indent="-182563">
              <a:defRPr/>
            </a:pPr>
            <a:r>
              <a:rPr lang="en-US" dirty="0" smtClean="0"/>
              <a:t>The </a:t>
            </a:r>
            <a:r>
              <a:rPr lang="en-US" dirty="0" smtClean="0"/>
              <a:t>successful implementation of </a:t>
            </a:r>
            <a:r>
              <a:rPr lang="en-US" dirty="0" smtClean="0"/>
              <a:t>LOTAR </a:t>
            </a:r>
            <a:r>
              <a:rPr lang="en-US" dirty="0" smtClean="0"/>
              <a:t>standards by the US and EU A&amp;D industries relies on the </a:t>
            </a:r>
            <a:r>
              <a:rPr lang="en-US" u="sng" dirty="0" smtClean="0"/>
              <a:t>governance through the time </a:t>
            </a:r>
            <a:r>
              <a:rPr lang="en-US" dirty="0" smtClean="0"/>
              <a:t>of the suite  of ISO STEP standards for </a:t>
            </a:r>
            <a:r>
              <a:rPr lang="en-US" dirty="0" smtClean="0"/>
              <a:t>A&amp;D:</a:t>
            </a:r>
          </a:p>
          <a:p>
            <a:pPr marL="652463" lvl="1" indent="-182563">
              <a:defRPr/>
            </a:pPr>
            <a:r>
              <a:rPr lang="en-US" dirty="0" smtClean="0"/>
              <a:t>AP242 </a:t>
            </a:r>
            <a:r>
              <a:rPr lang="en-US" dirty="0" smtClean="0"/>
              <a:t>e2, AP209 e2, AP239 e3, AP238 e2, etc., </a:t>
            </a:r>
            <a:endParaRPr lang="en-US" dirty="0" smtClean="0"/>
          </a:p>
          <a:p>
            <a:pPr marL="652463" lvl="1" indent="-182563">
              <a:defRPr/>
            </a:pPr>
            <a:r>
              <a:rPr lang="en-US" dirty="0" smtClean="0"/>
              <a:t>completed </a:t>
            </a:r>
            <a:r>
              <a:rPr lang="en-US" dirty="0" smtClean="0"/>
              <a:t>by other standards </a:t>
            </a:r>
            <a:r>
              <a:rPr lang="en-US" dirty="0" smtClean="0"/>
              <a:t>such as QIF</a:t>
            </a:r>
            <a:r>
              <a:rPr lang="en-US" dirty="0" smtClean="0"/>
              <a:t>, </a:t>
            </a:r>
            <a:r>
              <a:rPr lang="en-US" dirty="0" smtClean="0"/>
              <a:t>SysML, etc.  </a:t>
            </a:r>
          </a:p>
          <a:p>
            <a:pPr marL="469900" lvl="1" indent="0">
              <a:buNone/>
              <a:defRPr/>
            </a:pPr>
            <a:r>
              <a:rPr lang="en-US" dirty="0" smtClean="0">
                <a:sym typeface="Wingdings" panose="05000000000000000000" pitchFamily="2" charset="2"/>
              </a:rPr>
              <a:t> need to prepare 5 years roadmap of these standards and the associated portfolio management</a:t>
            </a:r>
            <a:endParaRPr lang="en-US" dirty="0" smtClean="0"/>
          </a:p>
          <a:p>
            <a:pPr marL="182563" indent="-182563">
              <a:defRPr/>
            </a:pPr>
            <a:r>
              <a:rPr lang="en-US" dirty="0" smtClean="0"/>
              <a:t>Need to consolidate the </a:t>
            </a:r>
            <a:r>
              <a:rPr lang="en-US" dirty="0" smtClean="0"/>
              <a:t>use of the STEP Extended Architecture, using SysML for information </a:t>
            </a:r>
            <a:r>
              <a:rPr lang="en-US" dirty="0" smtClean="0"/>
              <a:t>modeling, easing the extension to different implementation forms (services)</a:t>
            </a:r>
            <a:endParaRPr lang="en-US" dirty="0" smtClean="0"/>
          </a:p>
          <a:p>
            <a:pPr marL="182563" indent="-182563">
              <a:defRPr/>
            </a:pPr>
            <a:r>
              <a:rPr lang="en-GB" dirty="0" smtClean="0"/>
              <a:t>E</a:t>
            </a:r>
            <a:r>
              <a:rPr lang="en-GB" dirty="0" smtClean="0"/>
              <a:t>xtension </a:t>
            </a:r>
            <a:r>
              <a:rPr lang="en-GB" dirty="0" smtClean="0"/>
              <a:t>of the LOTAR </a:t>
            </a:r>
            <a:r>
              <a:rPr lang="en-GB" dirty="0"/>
              <a:t>project support </a:t>
            </a:r>
            <a:r>
              <a:rPr lang="en-GB" dirty="0" smtClean="0"/>
              <a:t>to the CAx and xDM Implementer Forums</a:t>
            </a:r>
            <a:r>
              <a:rPr lang="en-GB" dirty="0" smtClean="0"/>
              <a:t/>
            </a:r>
            <a:br>
              <a:rPr lang="en-GB" dirty="0" smtClean="0"/>
            </a:br>
            <a:r>
              <a:rPr lang="en-GB" dirty="0" smtClean="0"/>
              <a:t>Importance </a:t>
            </a:r>
            <a:r>
              <a:rPr lang="en-GB" dirty="0" smtClean="0"/>
              <a:t>of the support of PDES, Inc., AFNeT and ProSTEP iViP.</a:t>
            </a:r>
          </a:p>
          <a:p>
            <a:pPr marL="469900" lvl="1" indent="-290512">
              <a:defRPr/>
            </a:pPr>
            <a:r>
              <a:rPr lang="en-GB" dirty="0" smtClean="0"/>
              <a:t>New </a:t>
            </a:r>
            <a:r>
              <a:rPr lang="en-GB" dirty="0" smtClean="0"/>
              <a:t>Business </a:t>
            </a:r>
            <a:r>
              <a:rPr lang="en-GB" dirty="0" smtClean="0"/>
              <a:t>model of the CAx IF in 2019. </a:t>
            </a:r>
            <a:endParaRPr lang="en-GB" dirty="0" smtClean="0"/>
          </a:p>
          <a:p>
            <a:pPr marL="469900" lvl="1" indent="-290512">
              <a:defRPr/>
            </a:pPr>
            <a:endParaRPr lang="en-US" dirty="0" smtClean="0"/>
          </a:p>
          <a:p>
            <a:pPr marL="0" indent="0">
              <a:buFont typeface="Wingdings 3" pitchFamily="18" charset="2"/>
              <a:buNone/>
              <a:defRPr/>
            </a:pPr>
            <a:r>
              <a:rPr lang="en-US" sz="2000" b="1" u="sng" dirty="0" smtClean="0"/>
              <a:t>Issue : </a:t>
            </a:r>
            <a:r>
              <a:rPr lang="en-GB" sz="2000" dirty="0" smtClean="0"/>
              <a:t>To maintain </a:t>
            </a:r>
            <a:r>
              <a:rPr lang="en-GB" sz="2000" dirty="0"/>
              <a:t>the momentum of the </a:t>
            </a:r>
            <a:r>
              <a:rPr lang="en-GB" sz="2000" dirty="0" smtClean="0"/>
              <a:t>LOTAR WG, </a:t>
            </a:r>
            <a:r>
              <a:rPr lang="en-GB" sz="2000" dirty="0"/>
              <a:t>via the participation </a:t>
            </a:r>
            <a:r>
              <a:rPr lang="en-GB" sz="2000" dirty="0" smtClean="0"/>
              <a:t>of the LOTAR members to </a:t>
            </a:r>
            <a:r>
              <a:rPr lang="en-GB" sz="2000" dirty="0"/>
              <a:t>the physical </a:t>
            </a:r>
            <a:r>
              <a:rPr lang="en-GB" sz="2000" dirty="0" smtClean="0"/>
              <a:t>meetings: Support of senior management to the LOTAR OEM members</a:t>
            </a:r>
          </a:p>
        </p:txBody>
      </p:sp>
      <p:sp>
        <p:nvSpPr>
          <p:cNvPr id="15364" name="Espace réservé du pied de page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en-US" altLang="en-US" smtClean="0">
                <a:solidFill>
                  <a:schemeClr val="tx1"/>
                </a:solidFill>
              </a:rPr>
              <a:t>© LOTAR </a:t>
            </a:r>
            <a:r>
              <a:rPr lang="en-US" altLang="en-US" smtClean="0">
                <a:solidFill>
                  <a:schemeClr val="tx1"/>
                </a:solidFill>
                <a:cs typeface="Times New Roman" pitchFamily="18" charset="0"/>
              </a:rPr>
              <a:t>2010 All rights reserved </a:t>
            </a:r>
            <a:r>
              <a:rPr lang="en-US" altLang="en-US" smtClean="0">
                <a:solidFill>
                  <a:schemeClr val="tx1"/>
                </a:solidFill>
                <a:sym typeface="Symbol" pitchFamily="18" charset="2"/>
              </a:rPr>
              <a:t></a:t>
            </a:r>
            <a:r>
              <a:rPr lang="en-US" altLang="en-US" smtClean="0">
                <a:solidFill>
                  <a:schemeClr val="tx1"/>
                </a:solidFill>
              </a:rPr>
              <a:t> Name </a:t>
            </a:r>
            <a:r>
              <a:rPr lang="en-US" altLang="en-US" smtClean="0">
                <a:solidFill>
                  <a:schemeClr val="tx1"/>
                </a:solidFill>
                <a:sym typeface="Symbol" pitchFamily="18" charset="2"/>
              </a:rPr>
              <a:t></a:t>
            </a:r>
            <a:r>
              <a:rPr lang="en-US" altLang="en-US" smtClean="0">
                <a:solidFill>
                  <a:schemeClr val="tx1"/>
                </a:solidFill>
              </a:rPr>
              <a:t> </a:t>
            </a:r>
            <a:fld id="{3F7B24B0-921C-42CC-99A1-FDC6C9DD01E0}" type="datetime3">
              <a:rPr lang="en-US" altLang="en-US" smtClean="0">
                <a:solidFill>
                  <a:schemeClr val="tx1"/>
                </a:solidFill>
              </a:rPr>
              <a:pPr/>
              <a:t>25 April 2018</a:t>
            </a:fld>
            <a:r>
              <a:rPr lang="en-US" altLang="en-US" smtClean="0">
                <a:solidFill>
                  <a:schemeClr val="tx1"/>
                </a:solidFill>
              </a:rPr>
              <a:t> </a:t>
            </a:r>
            <a:r>
              <a:rPr lang="en-US" altLang="en-US" smtClean="0">
                <a:solidFill>
                  <a:schemeClr val="tx1"/>
                </a:solidFill>
                <a:sym typeface="Symbol" pitchFamily="18" charset="2"/>
              </a:rPr>
              <a:t></a:t>
            </a:r>
            <a:r>
              <a:rPr lang="en-US" altLang="en-US" smtClean="0">
                <a:solidFill>
                  <a:schemeClr val="tx1"/>
                </a:solidFill>
              </a:rPr>
              <a:t> Page </a:t>
            </a:r>
            <a:fld id="{D06FEC38-6621-4F0B-A8E1-C277C01F5425}" type="slidenum">
              <a:rPr lang="en-US" altLang="en-US" smtClean="0">
                <a:solidFill>
                  <a:schemeClr val="tx1"/>
                </a:solidFill>
              </a:rPr>
              <a:pPr/>
              <a:t>10</a:t>
            </a:fld>
            <a:endParaRPr lang="en-US" altLang="en-US" smtClean="0">
              <a:solidFill>
                <a:schemeClr val="tx1"/>
              </a:solidFill>
            </a:endParaRPr>
          </a:p>
        </p:txBody>
      </p:sp>
    </p:spTree>
    <p:extLst>
      <p:ext uri="{BB962C8B-B14F-4D97-AF65-F5344CB8AC3E}">
        <p14:creationId xmlns:p14="http://schemas.microsoft.com/office/powerpoint/2010/main" val="2598674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US"/>
          </a:p>
        </p:txBody>
      </p:sp>
      <p:sp>
        <p:nvSpPr>
          <p:cNvPr id="3" name="Espace réservé du contenu 2"/>
          <p:cNvSpPr>
            <a:spLocks noGrp="1"/>
          </p:cNvSpPr>
          <p:nvPr>
            <p:ph idx="1"/>
          </p:nvPr>
        </p:nvSpPr>
        <p:spPr>
          <a:xfrm rot="1833670">
            <a:off x="4470399" y="2921000"/>
            <a:ext cx="3222171" cy="460829"/>
          </a:xfrm>
          <a:solidFill>
            <a:srgbClr val="FFFF00"/>
          </a:solidFill>
        </p:spPr>
        <p:txBody>
          <a:bodyPr/>
          <a:lstStyle/>
          <a:p>
            <a:pPr marL="0" indent="0" algn="ctr">
              <a:buNone/>
            </a:pPr>
            <a:r>
              <a:rPr lang="en-US" sz="2800" dirty="0" smtClean="0"/>
              <a:t>Back up slides</a:t>
            </a:r>
            <a:endParaRPr lang="en-US" sz="2800" dirty="0"/>
          </a:p>
        </p:txBody>
      </p:sp>
    </p:spTree>
    <p:extLst>
      <p:ext uri="{BB962C8B-B14F-4D97-AF65-F5344CB8AC3E}">
        <p14:creationId xmlns:p14="http://schemas.microsoft.com/office/powerpoint/2010/main" val="1279906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p:cNvSpPr>
            <a:spLocks noGrp="1"/>
          </p:cNvSpPr>
          <p:nvPr>
            <p:ph type="title"/>
          </p:nvPr>
        </p:nvSpPr>
        <p:spPr>
          <a:xfrm>
            <a:off x="19051" y="136525"/>
            <a:ext cx="9408583" cy="825500"/>
          </a:xfrm>
        </p:spPr>
        <p:txBody>
          <a:bodyPr/>
          <a:lstStyle/>
          <a:p>
            <a:pPr marL="0" indent="0"/>
            <a:r>
              <a:rPr lang="en-GB" altLang="en-US" dirty="0" smtClean="0"/>
              <a:t>Remind of development method and Target scope </a:t>
            </a:r>
            <a:br>
              <a:rPr lang="en-GB" altLang="en-US" dirty="0" smtClean="0"/>
            </a:br>
            <a:r>
              <a:rPr lang="en-GB" altLang="en-US" dirty="0" smtClean="0"/>
              <a:t>of the LOTAR standards</a:t>
            </a:r>
          </a:p>
        </p:txBody>
      </p:sp>
      <p:sp>
        <p:nvSpPr>
          <p:cNvPr id="11267" name="Espace réservé du pied de page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en-US" altLang="en-US" smtClean="0">
                <a:solidFill>
                  <a:schemeClr val="tx1"/>
                </a:solidFill>
              </a:rPr>
              <a:t>© LOTAR </a:t>
            </a:r>
            <a:r>
              <a:rPr lang="en-US" altLang="en-US" smtClean="0">
                <a:solidFill>
                  <a:schemeClr val="tx1"/>
                </a:solidFill>
                <a:cs typeface="Times New Roman" pitchFamily="18" charset="0"/>
              </a:rPr>
              <a:t>2010 All rights reserved </a:t>
            </a:r>
            <a:r>
              <a:rPr lang="en-US" altLang="en-US" smtClean="0">
                <a:solidFill>
                  <a:schemeClr val="tx1"/>
                </a:solidFill>
                <a:sym typeface="Symbol" pitchFamily="18" charset="2"/>
              </a:rPr>
              <a:t></a:t>
            </a:r>
            <a:r>
              <a:rPr lang="en-US" altLang="en-US" smtClean="0">
                <a:solidFill>
                  <a:schemeClr val="tx1"/>
                </a:solidFill>
              </a:rPr>
              <a:t> Name </a:t>
            </a:r>
            <a:r>
              <a:rPr lang="en-US" altLang="en-US" smtClean="0">
                <a:solidFill>
                  <a:schemeClr val="tx1"/>
                </a:solidFill>
                <a:sym typeface="Symbol" pitchFamily="18" charset="2"/>
              </a:rPr>
              <a:t></a:t>
            </a:r>
            <a:r>
              <a:rPr lang="en-US" altLang="en-US" smtClean="0">
                <a:solidFill>
                  <a:schemeClr val="tx1"/>
                </a:solidFill>
              </a:rPr>
              <a:t> </a:t>
            </a:r>
            <a:fld id="{A0CC2E1D-2C15-4E8D-B088-8953B131194C}" type="datetime3">
              <a:rPr lang="en-US" altLang="en-US" smtClean="0">
                <a:solidFill>
                  <a:schemeClr val="tx1"/>
                </a:solidFill>
              </a:rPr>
              <a:pPr/>
              <a:t>25 April 2018</a:t>
            </a:fld>
            <a:r>
              <a:rPr lang="en-US" altLang="en-US" smtClean="0">
                <a:solidFill>
                  <a:schemeClr val="tx1"/>
                </a:solidFill>
              </a:rPr>
              <a:t> </a:t>
            </a:r>
            <a:r>
              <a:rPr lang="en-US" altLang="en-US" smtClean="0">
                <a:solidFill>
                  <a:schemeClr val="tx1"/>
                </a:solidFill>
                <a:sym typeface="Symbol" pitchFamily="18" charset="2"/>
              </a:rPr>
              <a:t></a:t>
            </a:r>
            <a:r>
              <a:rPr lang="en-US" altLang="en-US" smtClean="0">
                <a:solidFill>
                  <a:schemeClr val="tx1"/>
                </a:solidFill>
              </a:rPr>
              <a:t> Page </a:t>
            </a:r>
            <a:fld id="{424E4AEF-29B9-41DD-85A4-696579E03C1B}" type="slidenum">
              <a:rPr lang="en-US" altLang="en-US" smtClean="0">
                <a:solidFill>
                  <a:schemeClr val="tx1"/>
                </a:solidFill>
              </a:rPr>
              <a:pPr/>
              <a:t>12</a:t>
            </a:fld>
            <a:endParaRPr lang="en-US" altLang="en-US" smtClean="0">
              <a:solidFill>
                <a:schemeClr val="tx1"/>
              </a:solidFill>
            </a:endParaRP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7" y="1268414"/>
            <a:ext cx="6623051" cy="28924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1269" name="ZoneTexte 5"/>
          <p:cNvSpPr txBox="1">
            <a:spLocks noChangeArrowheads="1"/>
          </p:cNvSpPr>
          <p:nvPr/>
        </p:nvSpPr>
        <p:spPr bwMode="auto">
          <a:xfrm>
            <a:off x="6911754" y="1557338"/>
            <a:ext cx="4925323"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pPr algn="ctr"/>
            <a:r>
              <a:rPr lang="fr-FR" altLang="fr-FR" sz="2400" b="1" dirty="0"/>
              <a:t>« V cycle » </a:t>
            </a:r>
            <a:r>
              <a:rPr lang="fr-FR" altLang="fr-FR" dirty="0"/>
              <a:t/>
            </a:r>
            <a:br>
              <a:rPr lang="fr-FR" altLang="fr-FR" dirty="0"/>
            </a:br>
            <a:r>
              <a:rPr lang="fr-FR" altLang="fr-FR" dirty="0"/>
              <a:t>for </a:t>
            </a:r>
            <a:r>
              <a:rPr lang="fr-FR" altLang="fr-FR" dirty="0" smtClean="0"/>
              <a:t>the development </a:t>
            </a:r>
            <a:r>
              <a:rPr lang="fr-FR" altLang="fr-FR" dirty="0"/>
              <a:t>and validation </a:t>
            </a:r>
            <a:br>
              <a:rPr lang="fr-FR" altLang="fr-FR" dirty="0"/>
            </a:br>
            <a:r>
              <a:rPr lang="fr-FR" altLang="fr-FR" dirty="0"/>
              <a:t>of </a:t>
            </a:r>
            <a:r>
              <a:rPr lang="fr-FR" altLang="fr-FR" dirty="0" smtClean="0"/>
              <a:t>the LOTAR standards</a:t>
            </a:r>
            <a:br>
              <a:rPr lang="fr-FR" altLang="fr-FR" dirty="0" smtClean="0"/>
            </a:br>
            <a:r>
              <a:rPr lang="fr-FR" altLang="fr-FR" dirty="0" smtClean="0"/>
              <a:t>to </a:t>
            </a:r>
            <a:r>
              <a:rPr lang="en-GB" altLang="fr-FR" dirty="0" smtClean="0"/>
              <a:t>ensure</a:t>
            </a:r>
            <a:r>
              <a:rPr lang="fr-FR" altLang="fr-FR" dirty="0" smtClean="0"/>
              <a:t> succesful implementations </a:t>
            </a:r>
            <a:br>
              <a:rPr lang="fr-FR" altLang="fr-FR" dirty="0" smtClean="0"/>
            </a:br>
            <a:r>
              <a:rPr lang="fr-FR" altLang="fr-FR" dirty="0" smtClean="0"/>
              <a:t>of the LOTAR standards by the A&amp;D industries</a:t>
            </a:r>
            <a:br>
              <a:rPr lang="fr-FR" altLang="fr-FR" dirty="0" smtClean="0"/>
            </a:br>
            <a:r>
              <a:rPr lang="fr-FR" altLang="fr-FR" dirty="0" smtClean="0"/>
              <a:t>(cost reduction, and predictable time frame)</a:t>
            </a:r>
            <a:endParaRPr lang="en-GB" altLang="en-US" dirty="0"/>
          </a:p>
        </p:txBody>
      </p:sp>
      <p:sp>
        <p:nvSpPr>
          <p:cNvPr id="11270" name="ZoneTexte 8"/>
          <p:cNvSpPr txBox="1">
            <a:spLocks noChangeArrowheads="1"/>
          </p:cNvSpPr>
          <p:nvPr/>
        </p:nvSpPr>
        <p:spPr bwMode="auto">
          <a:xfrm>
            <a:off x="1813988" y="5183189"/>
            <a:ext cx="253999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pPr algn="ctr"/>
            <a:r>
              <a:rPr lang="en-GB" altLang="en-US" sz="2400" b="1"/>
              <a:t>Target scope </a:t>
            </a:r>
            <a:r>
              <a:rPr lang="en-GB" altLang="en-US"/>
              <a:t/>
            </a:r>
            <a:br>
              <a:rPr lang="en-GB" altLang="en-US"/>
            </a:br>
            <a:r>
              <a:rPr lang="en-GB" altLang="en-US"/>
              <a:t>of the LOTAR standard</a:t>
            </a:r>
          </a:p>
        </p:txBody>
      </p:sp>
      <p:pic>
        <p:nvPicPr>
          <p:cNvPr id="1127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2401" y="3579813"/>
            <a:ext cx="7507817" cy="294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Rectangle 2"/>
          <p:cNvSpPr>
            <a:spLocks noChangeArrowheads="1"/>
          </p:cNvSpPr>
          <p:nvPr/>
        </p:nvSpPr>
        <p:spPr bwMode="auto">
          <a:xfrm>
            <a:off x="5232400" y="3644900"/>
            <a:ext cx="6815667" cy="2879725"/>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pPr algn="ctr"/>
            <a:endParaRPr lang="en-US" altLang="en-US"/>
          </a:p>
        </p:txBody>
      </p:sp>
    </p:spTree>
    <p:extLst>
      <p:ext uri="{BB962C8B-B14F-4D97-AF65-F5344CB8AC3E}">
        <p14:creationId xmlns:p14="http://schemas.microsoft.com/office/powerpoint/2010/main" val="20229663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p:cNvSpPr>
            <a:spLocks noGrp="1"/>
          </p:cNvSpPr>
          <p:nvPr>
            <p:ph type="title"/>
          </p:nvPr>
        </p:nvSpPr>
        <p:spPr/>
        <p:txBody>
          <a:bodyPr/>
          <a:lstStyle/>
          <a:p>
            <a:r>
              <a:rPr lang="en-GB" altLang="en-US" smtClean="0"/>
              <a:t>Table</a:t>
            </a:r>
          </a:p>
        </p:txBody>
      </p:sp>
      <p:sp>
        <p:nvSpPr>
          <p:cNvPr id="10243" name="Espace réservé du contenu 2"/>
          <p:cNvSpPr>
            <a:spLocks noGrp="1"/>
          </p:cNvSpPr>
          <p:nvPr>
            <p:ph idx="1"/>
          </p:nvPr>
        </p:nvSpPr>
        <p:spPr>
          <a:xfrm>
            <a:off x="96819" y="1134030"/>
            <a:ext cx="12095181" cy="5181600"/>
          </a:xfrm>
        </p:spPr>
        <p:txBody>
          <a:bodyPr/>
          <a:lstStyle/>
          <a:p>
            <a:pPr>
              <a:lnSpc>
                <a:spcPct val="150000"/>
              </a:lnSpc>
            </a:pPr>
            <a:r>
              <a:rPr lang="en-GB" altLang="en-US" dirty="0" smtClean="0"/>
              <a:t>LOTAR </a:t>
            </a:r>
            <a:r>
              <a:rPr lang="en-GB" altLang="en-US" dirty="0"/>
              <a:t>Member Companies 2018</a:t>
            </a:r>
          </a:p>
          <a:p>
            <a:pPr>
              <a:lnSpc>
                <a:spcPct val="150000"/>
              </a:lnSpc>
            </a:pPr>
            <a:r>
              <a:rPr lang="en-GB" altLang="en-US" dirty="0"/>
              <a:t>LOTAR international meetings in 2018</a:t>
            </a:r>
          </a:p>
          <a:p>
            <a:pPr>
              <a:lnSpc>
                <a:spcPct val="150000"/>
              </a:lnSpc>
            </a:pPr>
            <a:r>
              <a:rPr lang="en-GB" altLang="en-US" dirty="0"/>
              <a:t>LOTAR  International project 2018 WBS</a:t>
            </a:r>
          </a:p>
          <a:p>
            <a:pPr>
              <a:lnSpc>
                <a:spcPct val="150000"/>
              </a:lnSpc>
            </a:pPr>
            <a:r>
              <a:rPr lang="en-GB" altLang="en-US" dirty="0"/>
              <a:t>Overview of NAS / EN 9300 LOTAR parts (Status Apr. 2018)</a:t>
            </a:r>
          </a:p>
          <a:p>
            <a:pPr>
              <a:lnSpc>
                <a:spcPct val="150000"/>
              </a:lnSpc>
            </a:pPr>
            <a:r>
              <a:rPr lang="en-GB" altLang="en-US" dirty="0"/>
              <a:t>Launch of a NWI ballot for creation of the LOTAR MBSE WG</a:t>
            </a:r>
          </a:p>
          <a:p>
            <a:pPr>
              <a:lnSpc>
                <a:spcPct val="150000"/>
              </a:lnSpc>
            </a:pPr>
            <a:r>
              <a:rPr lang="en-GB" altLang="en-US" dirty="0"/>
              <a:t>Access to LOTAR 2017 annual </a:t>
            </a:r>
            <a:r>
              <a:rPr lang="en-GB" altLang="en-US" dirty="0" smtClean="0"/>
              <a:t>report, </a:t>
            </a:r>
            <a:r>
              <a:rPr lang="en-GB" altLang="en-US" dirty="0"/>
              <a:t>to </a:t>
            </a:r>
            <a:r>
              <a:rPr lang="en-GB" altLang="en-US" dirty="0" smtClean="0"/>
              <a:t>Dec</a:t>
            </a:r>
            <a:r>
              <a:rPr lang="en-GB" altLang="en-US" dirty="0"/>
              <a:t>. 2017 and 2018 March meeting reports </a:t>
            </a:r>
          </a:p>
          <a:p>
            <a:pPr>
              <a:lnSpc>
                <a:spcPct val="150000"/>
              </a:lnSpc>
            </a:pPr>
            <a:r>
              <a:rPr lang="en-GB" altLang="en-US" dirty="0"/>
              <a:t>Overview of 2018 activities</a:t>
            </a:r>
          </a:p>
          <a:p>
            <a:pPr>
              <a:lnSpc>
                <a:spcPct val="150000"/>
              </a:lnSpc>
            </a:pPr>
            <a:r>
              <a:rPr lang="en-GB" altLang="en-US" dirty="0"/>
              <a:t>General comments , issues</a:t>
            </a:r>
            <a:endParaRPr lang="en-GB" altLang="en-US" dirty="0" smtClean="0"/>
          </a:p>
        </p:txBody>
      </p:sp>
      <p:sp>
        <p:nvSpPr>
          <p:cNvPr id="10244" name="Espace réservé du pied de page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en-US" altLang="en-US" smtClean="0">
                <a:solidFill>
                  <a:schemeClr val="tx1"/>
                </a:solidFill>
              </a:rPr>
              <a:t>© LOTAR </a:t>
            </a:r>
            <a:r>
              <a:rPr lang="en-US" altLang="en-US" smtClean="0">
                <a:solidFill>
                  <a:schemeClr val="tx1"/>
                </a:solidFill>
                <a:cs typeface="Times New Roman" pitchFamily="18" charset="0"/>
              </a:rPr>
              <a:t>2010 All rights reserved </a:t>
            </a:r>
            <a:r>
              <a:rPr lang="en-US" altLang="en-US" smtClean="0">
                <a:solidFill>
                  <a:schemeClr val="tx1"/>
                </a:solidFill>
                <a:sym typeface="Symbol" pitchFamily="18" charset="2"/>
              </a:rPr>
              <a:t></a:t>
            </a:r>
            <a:r>
              <a:rPr lang="en-US" altLang="en-US" smtClean="0">
                <a:solidFill>
                  <a:schemeClr val="tx1"/>
                </a:solidFill>
              </a:rPr>
              <a:t> Name </a:t>
            </a:r>
            <a:r>
              <a:rPr lang="en-US" altLang="en-US" smtClean="0">
                <a:solidFill>
                  <a:schemeClr val="tx1"/>
                </a:solidFill>
                <a:sym typeface="Symbol" pitchFamily="18" charset="2"/>
              </a:rPr>
              <a:t></a:t>
            </a:r>
            <a:r>
              <a:rPr lang="en-US" altLang="en-US" smtClean="0">
                <a:solidFill>
                  <a:schemeClr val="tx1"/>
                </a:solidFill>
              </a:rPr>
              <a:t> </a:t>
            </a:r>
            <a:fld id="{EA47FEBD-86A0-4630-9A21-DEC472721494}" type="datetime3">
              <a:rPr lang="en-US" altLang="en-US" smtClean="0">
                <a:solidFill>
                  <a:schemeClr val="tx1"/>
                </a:solidFill>
              </a:rPr>
              <a:pPr/>
              <a:t>25 April 2018</a:t>
            </a:fld>
            <a:r>
              <a:rPr lang="en-US" altLang="en-US" smtClean="0">
                <a:solidFill>
                  <a:schemeClr val="tx1"/>
                </a:solidFill>
              </a:rPr>
              <a:t> </a:t>
            </a:r>
            <a:r>
              <a:rPr lang="en-US" altLang="en-US" smtClean="0">
                <a:solidFill>
                  <a:schemeClr val="tx1"/>
                </a:solidFill>
                <a:sym typeface="Symbol" pitchFamily="18" charset="2"/>
              </a:rPr>
              <a:t></a:t>
            </a:r>
            <a:r>
              <a:rPr lang="en-US" altLang="en-US" smtClean="0">
                <a:solidFill>
                  <a:schemeClr val="tx1"/>
                </a:solidFill>
              </a:rPr>
              <a:t> Page </a:t>
            </a:r>
            <a:fld id="{F936A876-CC7D-4A4A-83D7-7E3E8516540E}" type="slidenum">
              <a:rPr lang="en-US" altLang="en-US" smtClean="0">
                <a:solidFill>
                  <a:schemeClr val="tx1"/>
                </a:solidFill>
              </a:rPr>
              <a:pPr/>
              <a:t>2</a:t>
            </a:fld>
            <a:endParaRPr lang="en-US" altLang="en-US" smtClean="0">
              <a:solidFill>
                <a:schemeClr val="tx1"/>
              </a:solidFill>
            </a:endParaRPr>
          </a:p>
        </p:txBody>
      </p:sp>
    </p:spTree>
    <p:extLst>
      <p:ext uri="{BB962C8B-B14F-4D97-AF65-F5344CB8AC3E}">
        <p14:creationId xmlns:p14="http://schemas.microsoft.com/office/powerpoint/2010/main" val="15465911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p:txBody>
          <a:bodyPr/>
          <a:lstStyle/>
          <a:p>
            <a:r>
              <a:rPr lang="de-DE" sz="2800" dirty="0" smtClean="0"/>
              <a:t>LOTAR Member Companies 2018</a:t>
            </a:r>
          </a:p>
        </p:txBody>
      </p:sp>
      <p:sp>
        <p:nvSpPr>
          <p:cNvPr id="17411" name="Textplatzhalter 3"/>
          <p:cNvSpPr>
            <a:spLocks noGrp="1"/>
          </p:cNvSpPr>
          <p:nvPr>
            <p:ph type="body" idx="1"/>
          </p:nvPr>
        </p:nvSpPr>
        <p:spPr>
          <a:xfrm>
            <a:off x="609601" y="1247676"/>
            <a:ext cx="2148114" cy="639762"/>
          </a:xfrm>
        </p:spPr>
        <p:txBody>
          <a:bodyPr/>
          <a:lstStyle/>
          <a:p>
            <a:r>
              <a:rPr lang="de-DE" dirty="0" smtClean="0"/>
              <a:t>Europe</a:t>
            </a:r>
          </a:p>
        </p:txBody>
      </p:sp>
      <p:sp>
        <p:nvSpPr>
          <p:cNvPr id="5" name="Inhaltsplatzhalter 4"/>
          <p:cNvSpPr>
            <a:spLocks noGrp="1"/>
          </p:cNvSpPr>
          <p:nvPr>
            <p:ph sz="half" idx="2"/>
          </p:nvPr>
        </p:nvSpPr>
        <p:spPr>
          <a:xfrm>
            <a:off x="609600" y="1887438"/>
            <a:ext cx="5386917" cy="3951288"/>
          </a:xfrm>
        </p:spPr>
        <p:txBody>
          <a:bodyPr/>
          <a:lstStyle/>
          <a:p>
            <a:r>
              <a:rPr lang="de-DE" dirty="0" smtClean="0"/>
              <a:t>AFNeT  </a:t>
            </a:r>
          </a:p>
          <a:p>
            <a:r>
              <a:rPr lang="de-DE" dirty="0" smtClean="0"/>
              <a:t>Airbus</a:t>
            </a:r>
          </a:p>
          <a:p>
            <a:r>
              <a:rPr lang="de-DE" dirty="0" smtClean="0"/>
              <a:t>Airbus </a:t>
            </a:r>
            <a:r>
              <a:rPr lang="de-DE" dirty="0" err="1" smtClean="0"/>
              <a:t>Helicopter</a:t>
            </a:r>
            <a:endParaRPr lang="de-DE" dirty="0" smtClean="0"/>
          </a:p>
          <a:p>
            <a:r>
              <a:rPr lang="de-DE" dirty="0" smtClean="0"/>
              <a:t>Airbus Defense &amp; Space</a:t>
            </a:r>
          </a:p>
          <a:p>
            <a:r>
              <a:rPr lang="de-DE" dirty="0" smtClean="0"/>
              <a:t>SAFRAN Engine</a:t>
            </a:r>
          </a:p>
          <a:p>
            <a:endParaRPr lang="de-DE" dirty="0"/>
          </a:p>
        </p:txBody>
      </p:sp>
      <p:sp>
        <p:nvSpPr>
          <p:cNvPr id="17413" name="Textplatzhalter 5"/>
          <p:cNvSpPr>
            <a:spLocks noGrp="1"/>
          </p:cNvSpPr>
          <p:nvPr>
            <p:ph type="body" sz="quarter" idx="3"/>
          </p:nvPr>
        </p:nvSpPr>
        <p:spPr>
          <a:xfrm>
            <a:off x="6193368" y="1234976"/>
            <a:ext cx="5389033" cy="639762"/>
          </a:xfrm>
        </p:spPr>
        <p:txBody>
          <a:bodyPr/>
          <a:lstStyle/>
          <a:p>
            <a:r>
              <a:rPr lang="de-DE" smtClean="0"/>
              <a:t>Americas</a:t>
            </a:r>
          </a:p>
        </p:txBody>
      </p:sp>
      <p:sp>
        <p:nvSpPr>
          <p:cNvPr id="17414" name="Inhaltsplatzhalter 6"/>
          <p:cNvSpPr>
            <a:spLocks noGrp="1"/>
          </p:cNvSpPr>
          <p:nvPr>
            <p:ph sz="quarter" idx="4"/>
          </p:nvPr>
        </p:nvSpPr>
        <p:spPr>
          <a:xfrm>
            <a:off x="6193368" y="1874738"/>
            <a:ext cx="5389033" cy="3951288"/>
          </a:xfrm>
        </p:spPr>
        <p:txBody>
          <a:bodyPr/>
          <a:lstStyle/>
          <a:p>
            <a:r>
              <a:rPr lang="de-DE" dirty="0" smtClean="0"/>
              <a:t>BAE Systems</a:t>
            </a:r>
          </a:p>
          <a:p>
            <a:r>
              <a:rPr lang="de-DE" dirty="0" smtClean="0"/>
              <a:t>Boeing</a:t>
            </a:r>
          </a:p>
          <a:p>
            <a:r>
              <a:rPr lang="de-DE" dirty="0" err="1" smtClean="0"/>
              <a:t>Embraer</a:t>
            </a:r>
            <a:endParaRPr lang="de-DE" dirty="0" smtClean="0"/>
          </a:p>
          <a:p>
            <a:r>
              <a:rPr lang="de-DE" dirty="0" smtClean="0"/>
              <a:t>General </a:t>
            </a:r>
            <a:r>
              <a:rPr lang="de-DE" dirty="0" err="1" smtClean="0"/>
              <a:t>Electric</a:t>
            </a:r>
            <a:endParaRPr lang="de-DE" dirty="0" smtClean="0"/>
          </a:p>
          <a:p>
            <a:r>
              <a:rPr lang="de-DE" dirty="0" smtClean="0"/>
              <a:t>Goodrich</a:t>
            </a:r>
          </a:p>
          <a:p>
            <a:r>
              <a:rPr lang="de-DE" dirty="0" err="1" smtClean="0"/>
              <a:t>Gulfstream</a:t>
            </a:r>
            <a:endParaRPr lang="de-DE" dirty="0" smtClean="0"/>
          </a:p>
          <a:p>
            <a:r>
              <a:rPr lang="de-DE" dirty="0" smtClean="0"/>
              <a:t>Lockheed Martin</a:t>
            </a:r>
          </a:p>
          <a:p>
            <a:r>
              <a:rPr lang="de-DE" dirty="0" err="1" smtClean="0"/>
              <a:t>Sandia</a:t>
            </a:r>
            <a:r>
              <a:rPr lang="de-DE" dirty="0" smtClean="0"/>
              <a:t> National Labs</a:t>
            </a:r>
          </a:p>
          <a:p>
            <a:endParaRPr lang="de-DE" dirty="0" smtClean="0"/>
          </a:p>
        </p:txBody>
      </p:sp>
      <p:sp>
        <p:nvSpPr>
          <p:cNvPr id="12" name="Fußzeilenplatzhalter 3"/>
          <p:cNvSpPr>
            <a:spLocks noGrp="1"/>
          </p:cNvSpPr>
          <p:nvPr>
            <p:ph type="ftr" sz="quarter" idx="10"/>
          </p:nvPr>
        </p:nvSpPr>
        <p:spPr>
          <a:xfrm>
            <a:off x="3744385" y="6359526"/>
            <a:ext cx="4703233" cy="144463"/>
          </a:xfrm>
        </p:spPr>
        <p:txBody>
          <a:bodyPr/>
          <a:lstStyle/>
          <a:p>
            <a:r>
              <a:rPr lang="en-US" dirty="0" smtClean="0"/>
              <a:t>© LOTAR </a:t>
            </a:r>
            <a:r>
              <a:rPr lang="en-US" dirty="0" smtClean="0">
                <a:cs typeface="Times New Roman" pitchFamily="18" charset="0"/>
              </a:rPr>
              <a:t>2013 All rights reserved </a:t>
            </a:r>
            <a:r>
              <a:rPr lang="en-US" dirty="0" smtClean="0">
                <a:sym typeface="Symbol" pitchFamily="18" charset="2"/>
              </a:rPr>
              <a:t></a:t>
            </a:r>
            <a:r>
              <a:rPr lang="en-US" dirty="0" smtClean="0"/>
              <a:t> </a:t>
            </a:r>
            <a:fld id="{4087EFFA-364D-4F1B-BCD6-D177F18AD620}" type="datetime3">
              <a:rPr lang="en-US" smtClean="0"/>
              <a:pPr/>
              <a:t>25 April 2018</a:t>
            </a:fld>
            <a:r>
              <a:rPr lang="en-US" dirty="0" smtClean="0"/>
              <a:t> </a:t>
            </a:r>
            <a:r>
              <a:rPr lang="en-US" dirty="0" smtClean="0">
                <a:sym typeface="Symbol" pitchFamily="18" charset="2"/>
              </a:rPr>
              <a:t></a:t>
            </a:r>
            <a:r>
              <a:rPr lang="en-US" dirty="0" smtClean="0"/>
              <a:t> Page </a:t>
            </a:r>
            <a:fld id="{721ECFD9-1432-4AC7-ABD8-EEB4EEA60C49}" type="slidenum">
              <a:rPr lang="en-US" smtClean="0"/>
              <a:pPr/>
              <a:t>3</a:t>
            </a:fld>
            <a:endParaRPr lang="en-US" dirty="0"/>
          </a:p>
        </p:txBody>
      </p:sp>
    </p:spTree>
    <p:extLst>
      <p:ext uri="{BB962C8B-B14F-4D97-AF65-F5344CB8AC3E}">
        <p14:creationId xmlns:p14="http://schemas.microsoft.com/office/powerpoint/2010/main" val="13554850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smtClean="0"/>
              <a:t>LOTAR international meetings in 2018</a:t>
            </a:r>
            <a:endParaRPr lang="en-US" sz="2800" dirty="0"/>
          </a:p>
        </p:txBody>
      </p:sp>
      <p:sp>
        <p:nvSpPr>
          <p:cNvPr id="3" name="Espace réservé du contenu 2"/>
          <p:cNvSpPr>
            <a:spLocks noGrp="1"/>
          </p:cNvSpPr>
          <p:nvPr>
            <p:ph idx="1"/>
          </p:nvPr>
        </p:nvSpPr>
        <p:spPr/>
        <p:txBody>
          <a:bodyPr/>
          <a:lstStyle/>
          <a:p>
            <a:pPr>
              <a:lnSpc>
                <a:spcPct val="250000"/>
              </a:lnSpc>
            </a:pPr>
            <a:r>
              <a:rPr lang="en-US" dirty="0" smtClean="0"/>
              <a:t>1</a:t>
            </a:r>
            <a:r>
              <a:rPr lang="en-US" baseline="30000" dirty="0" smtClean="0"/>
              <a:t>st</a:t>
            </a:r>
            <a:r>
              <a:rPr lang="en-US" dirty="0" smtClean="0"/>
              <a:t> meeting: (11) 12</a:t>
            </a:r>
            <a:r>
              <a:rPr lang="en-US" baseline="30000" dirty="0" smtClean="0"/>
              <a:t>th</a:t>
            </a:r>
            <a:r>
              <a:rPr lang="en-US" dirty="0" smtClean="0"/>
              <a:t>  – 15</a:t>
            </a:r>
            <a:r>
              <a:rPr lang="en-US" baseline="30000" dirty="0" smtClean="0"/>
              <a:t>th</a:t>
            </a:r>
            <a:r>
              <a:rPr lang="en-US" dirty="0" smtClean="0"/>
              <a:t>  of March, Asheville – NC, USA</a:t>
            </a:r>
          </a:p>
          <a:p>
            <a:pPr>
              <a:lnSpc>
                <a:spcPct val="250000"/>
              </a:lnSpc>
            </a:pPr>
            <a:r>
              <a:rPr lang="en-US" dirty="0" smtClean="0"/>
              <a:t>2</a:t>
            </a:r>
            <a:r>
              <a:rPr lang="en-US" baseline="30000" dirty="0" smtClean="0"/>
              <a:t>nd</a:t>
            </a:r>
            <a:r>
              <a:rPr lang="en-US" dirty="0" smtClean="0"/>
              <a:t> meeting: (18) 19</a:t>
            </a:r>
            <a:r>
              <a:rPr lang="en-US" baseline="30000" dirty="0" smtClean="0"/>
              <a:t>th</a:t>
            </a:r>
            <a:r>
              <a:rPr lang="en-US" dirty="0" smtClean="0"/>
              <a:t>  – 21</a:t>
            </a:r>
            <a:r>
              <a:rPr lang="en-US" baseline="30000" dirty="0" smtClean="0"/>
              <a:t>st</a:t>
            </a:r>
            <a:r>
              <a:rPr lang="en-US" dirty="0" smtClean="0"/>
              <a:t> of June, Toulouse, France</a:t>
            </a:r>
          </a:p>
          <a:p>
            <a:pPr>
              <a:lnSpc>
                <a:spcPct val="250000"/>
              </a:lnSpc>
            </a:pPr>
            <a:r>
              <a:rPr lang="en-US" dirty="0" smtClean="0"/>
              <a:t>3</a:t>
            </a:r>
            <a:r>
              <a:rPr lang="en-US" baseline="30000" dirty="0" smtClean="0"/>
              <a:t>rd</a:t>
            </a:r>
            <a:r>
              <a:rPr lang="en-US" dirty="0" smtClean="0"/>
              <a:t> meeting: (23) 24</a:t>
            </a:r>
            <a:r>
              <a:rPr lang="en-US" baseline="30000" dirty="0" smtClean="0"/>
              <a:t>th</a:t>
            </a:r>
            <a:r>
              <a:rPr lang="en-US" dirty="0" smtClean="0"/>
              <a:t>  – 27</a:t>
            </a:r>
            <a:r>
              <a:rPr lang="en-US" baseline="30000" dirty="0" smtClean="0"/>
              <a:t>th</a:t>
            </a:r>
            <a:r>
              <a:rPr lang="en-US" dirty="0" smtClean="0"/>
              <a:t> of September, USA</a:t>
            </a:r>
          </a:p>
          <a:p>
            <a:pPr>
              <a:lnSpc>
                <a:spcPct val="250000"/>
              </a:lnSpc>
            </a:pPr>
            <a:r>
              <a:rPr lang="en-US" dirty="0" smtClean="0"/>
              <a:t>4</a:t>
            </a:r>
            <a:r>
              <a:rPr lang="en-US" baseline="30000" dirty="0" smtClean="0"/>
              <a:t>th</a:t>
            </a:r>
            <a:r>
              <a:rPr lang="en-US" dirty="0" smtClean="0"/>
              <a:t> meeting: (10) 11</a:t>
            </a:r>
            <a:r>
              <a:rPr lang="en-US" baseline="30000" dirty="0" smtClean="0"/>
              <a:t>th</a:t>
            </a:r>
            <a:r>
              <a:rPr lang="en-US" dirty="0" smtClean="0"/>
              <a:t>  – 13</a:t>
            </a:r>
            <a:r>
              <a:rPr lang="en-US" baseline="30000" dirty="0" smtClean="0"/>
              <a:t>th</a:t>
            </a:r>
            <a:r>
              <a:rPr lang="en-US" dirty="0" smtClean="0"/>
              <a:t> of December, Darmstadt, Germany</a:t>
            </a:r>
            <a:endParaRPr lang="en-US" dirty="0"/>
          </a:p>
        </p:txBody>
      </p:sp>
      <p:sp>
        <p:nvSpPr>
          <p:cNvPr id="4" name="Espace réservé du pied de page 3"/>
          <p:cNvSpPr>
            <a:spLocks noGrp="1"/>
          </p:cNvSpPr>
          <p:nvPr>
            <p:ph type="ftr" sz="quarter" idx="10"/>
          </p:nvPr>
        </p:nvSpPr>
        <p:spPr/>
        <p:txBody>
          <a:bodyPr/>
          <a:lstStyle/>
          <a:p>
            <a:pPr>
              <a:defRPr/>
            </a:pPr>
            <a:r>
              <a:rPr lang="en-US" smtClean="0">
                <a:solidFill>
                  <a:srgbClr val="333333"/>
                </a:solidFill>
              </a:rPr>
              <a:t>© LOTAR </a:t>
            </a:r>
            <a:r>
              <a:rPr lang="en-US" smtClean="0">
                <a:solidFill>
                  <a:srgbClr val="333333"/>
                </a:solidFill>
                <a:cs typeface="Times New Roman" pitchFamily="18" charset="0"/>
              </a:rPr>
              <a:t>2010 All rights reserved </a:t>
            </a:r>
            <a:r>
              <a:rPr lang="en-US" smtClean="0">
                <a:solidFill>
                  <a:srgbClr val="333333"/>
                </a:solidFill>
                <a:sym typeface="Symbol" pitchFamily="18" charset="2"/>
              </a:rPr>
              <a:t></a:t>
            </a:r>
            <a:r>
              <a:rPr lang="en-US" smtClean="0">
                <a:solidFill>
                  <a:srgbClr val="333333"/>
                </a:solidFill>
              </a:rPr>
              <a:t> Name </a:t>
            </a:r>
            <a:r>
              <a:rPr lang="en-US" smtClean="0">
                <a:solidFill>
                  <a:srgbClr val="333333"/>
                </a:solidFill>
                <a:sym typeface="Symbol" pitchFamily="18" charset="2"/>
              </a:rPr>
              <a:t></a:t>
            </a:r>
            <a:r>
              <a:rPr lang="en-US" smtClean="0">
                <a:solidFill>
                  <a:srgbClr val="333333"/>
                </a:solidFill>
              </a:rPr>
              <a:t> </a:t>
            </a:r>
            <a:fld id="{D4C9925E-3EB0-4A15-85F5-40D757039373}" type="datetime3">
              <a:rPr lang="en-US" smtClean="0">
                <a:solidFill>
                  <a:srgbClr val="333333"/>
                </a:solidFill>
              </a:rPr>
              <a:pPr>
                <a:defRPr/>
              </a:pPr>
              <a:t>25 April 2018</a:t>
            </a:fld>
            <a:r>
              <a:rPr lang="en-US" smtClean="0">
                <a:solidFill>
                  <a:srgbClr val="333333"/>
                </a:solidFill>
              </a:rPr>
              <a:t> </a:t>
            </a:r>
            <a:r>
              <a:rPr lang="en-US" smtClean="0">
                <a:solidFill>
                  <a:srgbClr val="333333"/>
                </a:solidFill>
                <a:sym typeface="Symbol" pitchFamily="18" charset="2"/>
              </a:rPr>
              <a:t></a:t>
            </a:r>
            <a:r>
              <a:rPr lang="en-US" smtClean="0">
                <a:solidFill>
                  <a:srgbClr val="333333"/>
                </a:solidFill>
              </a:rPr>
              <a:t> Page </a:t>
            </a:r>
            <a:fld id="{D0564008-CF32-45B4-A9A9-5322DD381227}" type="slidenum">
              <a:rPr lang="en-US" smtClean="0">
                <a:solidFill>
                  <a:srgbClr val="333333"/>
                </a:solidFill>
              </a:rPr>
              <a:pPr>
                <a:defRPr/>
              </a:pPr>
              <a:t>4</a:t>
            </a:fld>
            <a:endParaRPr lang="en-US">
              <a:solidFill>
                <a:srgbClr val="333333"/>
              </a:solidFill>
            </a:endParaRPr>
          </a:p>
        </p:txBody>
      </p:sp>
    </p:spTree>
    <p:extLst>
      <p:ext uri="{BB962C8B-B14F-4D97-AF65-F5344CB8AC3E}">
        <p14:creationId xmlns:p14="http://schemas.microsoft.com/office/powerpoint/2010/main" val="35411749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74" name="Connecteur droit 91"/>
          <p:cNvCxnSpPr>
            <a:cxnSpLocks noChangeShapeType="1"/>
          </p:cNvCxnSpPr>
          <p:nvPr/>
        </p:nvCxnSpPr>
        <p:spPr bwMode="auto">
          <a:xfrm flipH="1">
            <a:off x="5689600" y="1752600"/>
            <a:ext cx="0" cy="228600"/>
          </a:xfrm>
          <a:prstGeom prst="line">
            <a:avLst/>
          </a:prstGeom>
          <a:noFill/>
          <a:ln w="38100" algn="ctr">
            <a:solidFill>
              <a:schemeClr val="tx1"/>
            </a:solidFill>
            <a:round/>
            <a:headEnd/>
            <a:tailEnd/>
          </a:ln>
        </p:spPr>
      </p:cxnSp>
      <p:sp>
        <p:nvSpPr>
          <p:cNvPr id="818179" name="Rectangle 3"/>
          <p:cNvSpPr>
            <a:spLocks noChangeArrowheads="1"/>
          </p:cNvSpPr>
          <p:nvPr/>
        </p:nvSpPr>
        <p:spPr bwMode="auto">
          <a:xfrm>
            <a:off x="463551" y="3098124"/>
            <a:ext cx="2351616" cy="738664"/>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WP2:</a:t>
            </a:r>
            <a:r>
              <a:rPr lang="en-US" sz="1400">
                <a:solidFill>
                  <a:schemeClr val="tx1"/>
                </a:solidFill>
                <a:latin typeface="Arial" pitchFamily="34" charset="0"/>
              </a:rPr>
              <a:t> Development </a:t>
            </a:r>
            <a:br>
              <a:rPr lang="en-US" sz="1400">
                <a:solidFill>
                  <a:schemeClr val="tx1"/>
                </a:solidFill>
                <a:latin typeface="Arial" pitchFamily="34" charset="0"/>
              </a:rPr>
            </a:br>
            <a:r>
              <a:rPr lang="en-US" sz="1400">
                <a:solidFill>
                  <a:schemeClr val="tx1"/>
                </a:solidFill>
                <a:latin typeface="Arial" pitchFamily="34" charset="0"/>
              </a:rPr>
              <a:t>of </a:t>
            </a:r>
            <a:r>
              <a:rPr lang="en-US" sz="1400" b="1">
                <a:solidFill>
                  <a:srgbClr val="FF0000"/>
                </a:solidFill>
                <a:latin typeface="Arial" pitchFamily="34" charset="0"/>
              </a:rPr>
              <a:t>Common </a:t>
            </a:r>
            <a:br>
              <a:rPr lang="en-US" sz="1400" b="1">
                <a:solidFill>
                  <a:srgbClr val="FF0000"/>
                </a:solidFill>
                <a:latin typeface="Arial" pitchFamily="34" charset="0"/>
              </a:rPr>
            </a:br>
            <a:r>
              <a:rPr lang="en-US" sz="1400" b="1">
                <a:solidFill>
                  <a:srgbClr val="FF0000"/>
                </a:solidFill>
                <a:latin typeface="Arial" pitchFamily="34" charset="0"/>
              </a:rPr>
              <a:t>Process Parts</a:t>
            </a:r>
            <a:r>
              <a:rPr lang="en-US" sz="1400">
                <a:solidFill>
                  <a:schemeClr val="tx1"/>
                </a:solidFill>
                <a:latin typeface="Arial" pitchFamily="34" charset="0"/>
              </a:rPr>
              <a:t> </a:t>
            </a:r>
          </a:p>
        </p:txBody>
      </p:sp>
      <p:sp>
        <p:nvSpPr>
          <p:cNvPr id="818180" name="Rectangle 4"/>
          <p:cNvSpPr>
            <a:spLocks noChangeArrowheads="1"/>
          </p:cNvSpPr>
          <p:nvPr/>
        </p:nvSpPr>
        <p:spPr bwMode="auto">
          <a:xfrm>
            <a:off x="452967" y="4838023"/>
            <a:ext cx="2391833" cy="738664"/>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WP3:</a:t>
            </a:r>
            <a:r>
              <a:rPr lang="en-US" sz="1400">
                <a:solidFill>
                  <a:schemeClr val="tx1"/>
                </a:solidFill>
                <a:latin typeface="Arial" pitchFamily="34" charset="0"/>
              </a:rPr>
              <a:t> Development</a:t>
            </a:r>
            <a:br>
              <a:rPr lang="en-US" sz="1400">
                <a:solidFill>
                  <a:schemeClr val="tx1"/>
                </a:solidFill>
                <a:latin typeface="Arial" pitchFamily="34" charset="0"/>
              </a:rPr>
            </a:br>
            <a:r>
              <a:rPr lang="en-US" sz="1400">
                <a:solidFill>
                  <a:schemeClr val="tx1"/>
                </a:solidFill>
                <a:latin typeface="Arial" pitchFamily="34" charset="0"/>
              </a:rPr>
              <a:t> of </a:t>
            </a:r>
            <a:r>
              <a:rPr lang="en-US" sz="1400" b="1">
                <a:solidFill>
                  <a:srgbClr val="FF0000"/>
                </a:solidFill>
                <a:latin typeface="Arial" pitchFamily="34" charset="0"/>
              </a:rPr>
              <a:t>Data Domain </a:t>
            </a:r>
            <a:br>
              <a:rPr lang="en-US" sz="1400" b="1">
                <a:solidFill>
                  <a:srgbClr val="FF0000"/>
                </a:solidFill>
                <a:latin typeface="Arial" pitchFamily="34" charset="0"/>
              </a:rPr>
            </a:br>
            <a:r>
              <a:rPr lang="en-US" sz="1400" b="1">
                <a:solidFill>
                  <a:srgbClr val="FF0000"/>
                </a:solidFill>
                <a:latin typeface="Arial" pitchFamily="34" charset="0"/>
              </a:rPr>
              <a:t>Specific Parts</a:t>
            </a:r>
            <a:r>
              <a:rPr lang="en-US" sz="1400">
                <a:solidFill>
                  <a:schemeClr val="tx1"/>
                </a:solidFill>
                <a:latin typeface="Arial" pitchFamily="34" charset="0"/>
              </a:rPr>
              <a:t> </a:t>
            </a:r>
          </a:p>
        </p:txBody>
      </p:sp>
      <p:sp>
        <p:nvSpPr>
          <p:cNvPr id="818181" name="Rectangle 5"/>
          <p:cNvSpPr>
            <a:spLocks noChangeArrowheads="1"/>
          </p:cNvSpPr>
          <p:nvPr/>
        </p:nvSpPr>
        <p:spPr bwMode="auto">
          <a:xfrm>
            <a:off x="3568699" y="3115585"/>
            <a:ext cx="2628900" cy="738664"/>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dirty="0">
                <a:solidFill>
                  <a:schemeClr val="tx1"/>
                </a:solidFill>
                <a:latin typeface="Arial" pitchFamily="34" charset="0"/>
              </a:rPr>
              <a:t>WP5:</a:t>
            </a:r>
            <a:br>
              <a:rPr lang="en-US" sz="1400" b="1" dirty="0">
                <a:solidFill>
                  <a:schemeClr val="tx1"/>
                </a:solidFill>
                <a:latin typeface="Arial" pitchFamily="34" charset="0"/>
              </a:rPr>
            </a:br>
            <a:r>
              <a:rPr lang="en-US" sz="1400" dirty="0">
                <a:solidFill>
                  <a:schemeClr val="tx1"/>
                </a:solidFill>
                <a:latin typeface="Arial" pitchFamily="34" charset="0"/>
              </a:rPr>
              <a:t>Development of </a:t>
            </a:r>
            <a:br>
              <a:rPr lang="en-US" sz="1400" dirty="0">
                <a:solidFill>
                  <a:schemeClr val="tx1"/>
                </a:solidFill>
                <a:latin typeface="Arial" pitchFamily="34" charset="0"/>
              </a:rPr>
            </a:br>
            <a:r>
              <a:rPr lang="en-US" sz="1400" b="1" dirty="0">
                <a:solidFill>
                  <a:srgbClr val="FF0000"/>
                </a:solidFill>
                <a:latin typeface="Arial" pitchFamily="34" charset="0"/>
              </a:rPr>
              <a:t>LOTAR  Rec. Practices</a:t>
            </a:r>
            <a:r>
              <a:rPr lang="en-US" sz="1400" dirty="0">
                <a:solidFill>
                  <a:schemeClr val="tx1"/>
                </a:solidFill>
                <a:latin typeface="Arial" pitchFamily="34" charset="0"/>
              </a:rPr>
              <a:t> </a:t>
            </a:r>
          </a:p>
        </p:txBody>
      </p:sp>
      <p:sp>
        <p:nvSpPr>
          <p:cNvPr id="818182" name="Rectangle 6"/>
          <p:cNvSpPr>
            <a:spLocks noChangeArrowheads="1"/>
          </p:cNvSpPr>
          <p:nvPr/>
        </p:nvSpPr>
        <p:spPr bwMode="auto">
          <a:xfrm>
            <a:off x="472018" y="2171700"/>
            <a:ext cx="2357967" cy="523220"/>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WP1:</a:t>
            </a:r>
            <a:r>
              <a:rPr lang="en-US" sz="1400">
                <a:solidFill>
                  <a:schemeClr val="tx1"/>
                </a:solidFill>
                <a:latin typeface="Arial" pitchFamily="34" charset="0"/>
              </a:rPr>
              <a:t> Development</a:t>
            </a:r>
            <a:br>
              <a:rPr lang="en-US" sz="1400">
                <a:solidFill>
                  <a:schemeClr val="tx1"/>
                </a:solidFill>
                <a:latin typeface="Arial" pitchFamily="34" charset="0"/>
              </a:rPr>
            </a:br>
            <a:r>
              <a:rPr lang="en-US" sz="1400">
                <a:solidFill>
                  <a:schemeClr val="tx1"/>
                </a:solidFill>
                <a:latin typeface="Arial" pitchFamily="34" charset="0"/>
              </a:rPr>
              <a:t>of </a:t>
            </a:r>
            <a:r>
              <a:rPr lang="en-US" sz="1400" b="1">
                <a:solidFill>
                  <a:srgbClr val="FF0000"/>
                </a:solidFill>
                <a:latin typeface="Arial" pitchFamily="34" charset="0"/>
              </a:rPr>
              <a:t>Basic Parts</a:t>
            </a:r>
            <a:r>
              <a:rPr lang="en-US" sz="1400">
                <a:solidFill>
                  <a:schemeClr val="tx1"/>
                </a:solidFill>
                <a:latin typeface="Arial" pitchFamily="34" charset="0"/>
              </a:rPr>
              <a:t> </a:t>
            </a:r>
          </a:p>
        </p:txBody>
      </p:sp>
      <p:sp>
        <p:nvSpPr>
          <p:cNvPr id="818183" name="Rectangle 7"/>
          <p:cNvSpPr>
            <a:spLocks noChangeArrowheads="1"/>
          </p:cNvSpPr>
          <p:nvPr/>
        </p:nvSpPr>
        <p:spPr bwMode="auto">
          <a:xfrm>
            <a:off x="6771218" y="2217330"/>
            <a:ext cx="2578100" cy="1107996"/>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WP6:</a:t>
            </a:r>
            <a:r>
              <a:rPr lang="en-US" sz="1400">
                <a:solidFill>
                  <a:srgbClr val="FFFF66"/>
                </a:solidFill>
                <a:latin typeface="Arial" pitchFamily="34" charset="0"/>
              </a:rPr>
              <a:t/>
            </a:r>
            <a:br>
              <a:rPr lang="en-US" sz="1400">
                <a:solidFill>
                  <a:srgbClr val="FFFF66"/>
                </a:solidFill>
                <a:latin typeface="Arial" pitchFamily="34" charset="0"/>
              </a:rPr>
            </a:br>
            <a:r>
              <a:rPr lang="en-US" sz="1400">
                <a:solidFill>
                  <a:schemeClr val="tx1"/>
                </a:solidFill>
                <a:latin typeface="Arial" pitchFamily="34" charset="0"/>
              </a:rPr>
              <a:t>Harmonization </a:t>
            </a:r>
            <a:br>
              <a:rPr lang="en-US" sz="1400">
                <a:solidFill>
                  <a:schemeClr val="tx1"/>
                </a:solidFill>
                <a:latin typeface="Arial" pitchFamily="34" charset="0"/>
              </a:rPr>
            </a:br>
            <a:r>
              <a:rPr lang="en-US" sz="1400">
                <a:solidFill>
                  <a:schemeClr val="tx1"/>
                </a:solidFill>
                <a:latin typeface="Arial" pitchFamily="34" charset="0"/>
              </a:rPr>
              <a:t>(</a:t>
            </a:r>
            <a:r>
              <a:rPr lang="en-US" sz="1100" b="1">
                <a:solidFill>
                  <a:schemeClr val="tx1"/>
                </a:solidFill>
                <a:latin typeface="Arial" pitchFamily="34" charset="0"/>
              </a:rPr>
              <a:t>AIA, ASD, PDES Inc, </a:t>
            </a:r>
            <a:br>
              <a:rPr lang="en-US" sz="1100" b="1">
                <a:solidFill>
                  <a:schemeClr val="tx1"/>
                </a:solidFill>
                <a:latin typeface="Arial" pitchFamily="34" charset="0"/>
              </a:rPr>
            </a:br>
            <a:r>
              <a:rPr lang="en-US" sz="1100" b="1">
                <a:solidFill>
                  <a:schemeClr val="tx1"/>
                </a:solidFill>
                <a:latin typeface="Arial" pitchFamily="34" charset="0"/>
              </a:rPr>
              <a:t>ProSTEP iViP, ISO,</a:t>
            </a:r>
          </a:p>
          <a:p>
            <a:pPr algn="ctr">
              <a:defRPr/>
            </a:pPr>
            <a:r>
              <a:rPr lang="en-US" sz="1100" b="1">
                <a:solidFill>
                  <a:schemeClr val="tx1"/>
                </a:solidFill>
                <a:latin typeface="Arial" pitchFamily="34" charset="0"/>
              </a:rPr>
              <a:t>CAX Impl. Forum, …)</a:t>
            </a:r>
          </a:p>
        </p:txBody>
      </p:sp>
      <p:sp>
        <p:nvSpPr>
          <p:cNvPr id="818184" name="Rectangle 8"/>
          <p:cNvSpPr>
            <a:spLocks noChangeArrowheads="1"/>
          </p:cNvSpPr>
          <p:nvPr/>
        </p:nvSpPr>
        <p:spPr bwMode="auto">
          <a:xfrm>
            <a:off x="4567768" y="1256387"/>
            <a:ext cx="2341033" cy="523220"/>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WP0:</a:t>
            </a:r>
            <a:r>
              <a:rPr lang="en-US" sz="1400">
                <a:solidFill>
                  <a:schemeClr val="tx1"/>
                </a:solidFill>
                <a:latin typeface="Arial" pitchFamily="34" charset="0"/>
              </a:rPr>
              <a:t> </a:t>
            </a:r>
            <a:br>
              <a:rPr lang="en-US" sz="1400">
                <a:solidFill>
                  <a:schemeClr val="tx1"/>
                </a:solidFill>
                <a:latin typeface="Arial" pitchFamily="34" charset="0"/>
              </a:rPr>
            </a:br>
            <a:r>
              <a:rPr lang="en-US" sz="1400">
                <a:solidFill>
                  <a:schemeClr val="tx1"/>
                </a:solidFill>
                <a:latin typeface="Arial" pitchFamily="34" charset="0"/>
              </a:rPr>
              <a:t>Project Management</a:t>
            </a:r>
          </a:p>
        </p:txBody>
      </p:sp>
      <p:sp>
        <p:nvSpPr>
          <p:cNvPr id="818185" name="Rectangle 9"/>
          <p:cNvSpPr>
            <a:spLocks noChangeArrowheads="1"/>
          </p:cNvSpPr>
          <p:nvPr/>
        </p:nvSpPr>
        <p:spPr bwMode="auto">
          <a:xfrm>
            <a:off x="9681633" y="2228930"/>
            <a:ext cx="2438400" cy="1138773"/>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a:solidFill>
                  <a:schemeClr val="tx1"/>
                </a:solidFill>
                <a:latin typeface="Arial" pitchFamily="34" charset="0"/>
              </a:rPr>
              <a:t>WP7:</a:t>
            </a:r>
            <a:br>
              <a:rPr lang="en-US" sz="1400" b="1">
                <a:solidFill>
                  <a:schemeClr val="tx1"/>
                </a:solidFill>
                <a:latin typeface="Arial" pitchFamily="34" charset="0"/>
              </a:rPr>
            </a:br>
            <a:r>
              <a:rPr lang="en-US" sz="1400">
                <a:solidFill>
                  <a:schemeClr val="tx1"/>
                </a:solidFill>
                <a:latin typeface="Arial" pitchFamily="34" charset="0"/>
              </a:rPr>
              <a:t>Communication</a:t>
            </a:r>
            <a:br>
              <a:rPr lang="en-US" sz="1400">
                <a:solidFill>
                  <a:schemeClr val="tx1"/>
                </a:solidFill>
                <a:latin typeface="Arial" pitchFamily="34" charset="0"/>
              </a:rPr>
            </a:br>
            <a:r>
              <a:rPr lang="en-US" sz="1200">
                <a:solidFill>
                  <a:schemeClr val="tx1"/>
                </a:solidFill>
                <a:latin typeface="Arial" pitchFamily="34" charset="0"/>
              </a:rPr>
              <a:t>(FAA, EASA, …</a:t>
            </a:r>
            <a:br>
              <a:rPr lang="en-US" sz="1200">
                <a:solidFill>
                  <a:schemeClr val="tx1"/>
                </a:solidFill>
                <a:latin typeface="Arial" pitchFamily="34" charset="0"/>
              </a:rPr>
            </a:br>
            <a:r>
              <a:rPr lang="en-US" sz="1200">
                <a:solidFill>
                  <a:schemeClr val="tx1"/>
                </a:solidFill>
                <a:latin typeface="Arial" pitchFamily="34" charset="0"/>
              </a:rPr>
              <a:t>IT Vendors,</a:t>
            </a:r>
          </a:p>
          <a:p>
            <a:pPr algn="ctr">
              <a:defRPr/>
            </a:pPr>
            <a:r>
              <a:rPr lang="en-US" sz="1200">
                <a:solidFill>
                  <a:schemeClr val="tx1"/>
                </a:solidFill>
                <a:latin typeface="Arial" pitchFamily="34" charset="0"/>
              </a:rPr>
              <a:t>Standardization)</a:t>
            </a:r>
            <a:r>
              <a:rPr lang="en-US" sz="1400">
                <a:solidFill>
                  <a:schemeClr val="tx1"/>
                </a:solidFill>
                <a:latin typeface="Arial" pitchFamily="34" charset="0"/>
              </a:rPr>
              <a:t> </a:t>
            </a:r>
          </a:p>
        </p:txBody>
      </p:sp>
      <p:sp>
        <p:nvSpPr>
          <p:cNvPr id="818186" name="Rectangle 10"/>
          <p:cNvSpPr>
            <a:spLocks noChangeArrowheads="1"/>
          </p:cNvSpPr>
          <p:nvPr/>
        </p:nvSpPr>
        <p:spPr bwMode="auto">
          <a:xfrm>
            <a:off x="3568700" y="2189271"/>
            <a:ext cx="2658533" cy="738664"/>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400" b="1" dirty="0">
                <a:solidFill>
                  <a:schemeClr val="tx1"/>
                </a:solidFill>
                <a:latin typeface="Arial" pitchFamily="34" charset="0"/>
              </a:rPr>
              <a:t>WP4:</a:t>
            </a:r>
            <a:br>
              <a:rPr lang="en-US" sz="1400" b="1" dirty="0">
                <a:solidFill>
                  <a:schemeClr val="tx1"/>
                </a:solidFill>
                <a:latin typeface="Arial" pitchFamily="34" charset="0"/>
              </a:rPr>
            </a:br>
            <a:r>
              <a:rPr lang="en-US" sz="1400" dirty="0">
                <a:solidFill>
                  <a:schemeClr val="tx1"/>
                </a:solidFill>
                <a:latin typeface="Arial" pitchFamily="34" charset="0"/>
              </a:rPr>
              <a:t>Implementation </a:t>
            </a:r>
            <a:br>
              <a:rPr lang="en-US" sz="1400" dirty="0">
                <a:solidFill>
                  <a:schemeClr val="tx1"/>
                </a:solidFill>
                <a:latin typeface="Arial" pitchFamily="34" charset="0"/>
              </a:rPr>
            </a:br>
            <a:r>
              <a:rPr lang="en-US" sz="1400" dirty="0">
                <a:solidFill>
                  <a:schemeClr val="tx1"/>
                </a:solidFill>
                <a:latin typeface="Arial" pitchFamily="34" charset="0"/>
              </a:rPr>
              <a:t>of </a:t>
            </a:r>
            <a:r>
              <a:rPr lang="en-US" sz="1400" b="1" dirty="0">
                <a:solidFill>
                  <a:srgbClr val="FF0000"/>
                </a:solidFill>
                <a:latin typeface="Arial" pitchFamily="34" charset="0"/>
              </a:rPr>
              <a:t>Pilot Projects</a:t>
            </a:r>
          </a:p>
        </p:txBody>
      </p:sp>
      <p:sp>
        <p:nvSpPr>
          <p:cNvPr id="3099" name="Titre 1"/>
          <p:cNvSpPr>
            <a:spLocks noGrp="1"/>
          </p:cNvSpPr>
          <p:nvPr>
            <p:ph type="title"/>
          </p:nvPr>
        </p:nvSpPr>
        <p:spPr>
          <a:xfrm>
            <a:off x="249767" y="115888"/>
            <a:ext cx="8534400" cy="825500"/>
          </a:xfrm>
        </p:spPr>
        <p:txBody>
          <a:bodyPr/>
          <a:lstStyle/>
          <a:p>
            <a:pPr marL="0" indent="0"/>
            <a:r>
              <a:rPr lang="en-GB" sz="2800" dirty="0" smtClean="0"/>
              <a:t>LOTAR  International project</a:t>
            </a:r>
            <a:br>
              <a:rPr lang="en-GB" sz="2800" dirty="0" smtClean="0"/>
            </a:br>
            <a:r>
              <a:rPr lang="en-GB" sz="2800" dirty="0" smtClean="0"/>
              <a:t>2018 WBS</a:t>
            </a:r>
          </a:p>
        </p:txBody>
      </p:sp>
      <p:sp>
        <p:nvSpPr>
          <p:cNvPr id="19" name="Rectangle 4"/>
          <p:cNvSpPr>
            <a:spLocks noChangeArrowheads="1"/>
          </p:cNvSpPr>
          <p:nvPr/>
        </p:nvSpPr>
        <p:spPr bwMode="auto">
          <a:xfrm>
            <a:off x="3252799" y="4313441"/>
            <a:ext cx="29448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Product Management &amp; Meta data WG</a:t>
            </a:r>
            <a:endParaRPr lang="en-US" sz="1200" dirty="0">
              <a:solidFill>
                <a:schemeClr val="tx1"/>
              </a:solidFill>
              <a:latin typeface="Arial" pitchFamily="34" charset="0"/>
            </a:endParaRPr>
          </a:p>
        </p:txBody>
      </p:sp>
      <p:sp>
        <p:nvSpPr>
          <p:cNvPr id="20" name="Rectangle 4"/>
          <p:cNvSpPr>
            <a:spLocks noChangeArrowheads="1"/>
          </p:cNvSpPr>
          <p:nvPr/>
        </p:nvSpPr>
        <p:spPr bwMode="auto">
          <a:xfrm>
            <a:off x="3252799" y="3946730"/>
            <a:ext cx="29448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Mechanical (including 3D PMI) WG</a:t>
            </a:r>
            <a:endParaRPr lang="en-US" sz="1200" dirty="0">
              <a:solidFill>
                <a:schemeClr val="tx1"/>
              </a:solidFill>
              <a:latin typeface="Arial" pitchFamily="34" charset="0"/>
            </a:endParaRPr>
          </a:p>
        </p:txBody>
      </p:sp>
      <p:sp>
        <p:nvSpPr>
          <p:cNvPr id="21" name="Rectangle 4"/>
          <p:cNvSpPr>
            <a:spLocks noChangeArrowheads="1"/>
          </p:cNvSpPr>
          <p:nvPr/>
        </p:nvSpPr>
        <p:spPr bwMode="auto">
          <a:xfrm>
            <a:off x="3252799" y="4673396"/>
            <a:ext cx="29448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Advanced Manuf. (Composite) </a:t>
            </a:r>
            <a:r>
              <a:rPr lang="en-US" sz="1200" dirty="0">
                <a:solidFill>
                  <a:schemeClr val="tx1"/>
                </a:solidFill>
                <a:latin typeface="Arial" pitchFamily="34" charset="0"/>
              </a:rPr>
              <a:t>WG</a:t>
            </a:r>
          </a:p>
        </p:txBody>
      </p:sp>
      <p:sp>
        <p:nvSpPr>
          <p:cNvPr id="22" name="Rectangle 4"/>
          <p:cNvSpPr>
            <a:spLocks noChangeArrowheads="1"/>
          </p:cNvSpPr>
          <p:nvPr/>
        </p:nvSpPr>
        <p:spPr bwMode="auto">
          <a:xfrm>
            <a:off x="3252799" y="5032792"/>
            <a:ext cx="29448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Electri</a:t>
            </a:r>
            <a:r>
              <a:rPr lang="en-US" sz="1200" dirty="0" smtClean="0">
                <a:latin typeface="Arial" pitchFamily="34" charset="0"/>
              </a:rPr>
              <a:t>cal</a:t>
            </a:r>
            <a:r>
              <a:rPr lang="en-US" sz="1200" dirty="0" smtClean="0">
                <a:solidFill>
                  <a:schemeClr val="tx1"/>
                </a:solidFill>
                <a:latin typeface="Arial" pitchFamily="34" charset="0"/>
              </a:rPr>
              <a:t> Wiring Harness </a:t>
            </a:r>
            <a:r>
              <a:rPr lang="en-US" sz="1200" dirty="0">
                <a:solidFill>
                  <a:schemeClr val="tx1"/>
                </a:solidFill>
                <a:latin typeface="Arial" pitchFamily="34" charset="0"/>
              </a:rPr>
              <a:t>WG</a:t>
            </a:r>
          </a:p>
        </p:txBody>
      </p:sp>
      <p:sp>
        <p:nvSpPr>
          <p:cNvPr id="23" name="Rectangle 4"/>
          <p:cNvSpPr>
            <a:spLocks noChangeArrowheads="1"/>
          </p:cNvSpPr>
          <p:nvPr/>
        </p:nvSpPr>
        <p:spPr bwMode="auto">
          <a:xfrm>
            <a:off x="3252800" y="6084914"/>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a:solidFill>
                  <a:schemeClr val="tx1"/>
                </a:solidFill>
                <a:latin typeface="Arial" pitchFamily="34" charset="0"/>
              </a:rPr>
              <a:t>3D Visualization WG</a:t>
            </a:r>
          </a:p>
        </p:txBody>
      </p:sp>
      <p:sp>
        <p:nvSpPr>
          <p:cNvPr id="26" name="Rectangle 4"/>
          <p:cNvSpPr>
            <a:spLocks noChangeArrowheads="1"/>
          </p:cNvSpPr>
          <p:nvPr/>
        </p:nvSpPr>
        <p:spPr bwMode="auto">
          <a:xfrm>
            <a:off x="6976356" y="5539401"/>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smtClean="0">
                <a:solidFill>
                  <a:schemeClr val="tx1"/>
                </a:solidFill>
                <a:latin typeface="Arial" pitchFamily="34" charset="0"/>
              </a:rPr>
              <a:t>CAx </a:t>
            </a:r>
            <a:r>
              <a:rPr lang="en-US" sz="1200" dirty="0">
                <a:solidFill>
                  <a:schemeClr val="tx1"/>
                </a:solidFill>
                <a:latin typeface="Arial" pitchFamily="34" charset="0"/>
              </a:rPr>
              <a:t>IF</a:t>
            </a:r>
          </a:p>
        </p:txBody>
      </p:sp>
      <p:sp>
        <p:nvSpPr>
          <p:cNvPr id="27" name="Rectangle 4"/>
          <p:cNvSpPr>
            <a:spLocks noChangeArrowheads="1"/>
          </p:cNvSpPr>
          <p:nvPr/>
        </p:nvSpPr>
        <p:spPr bwMode="auto">
          <a:xfrm>
            <a:off x="6976356" y="5920402"/>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smtClean="0">
                <a:solidFill>
                  <a:schemeClr val="tx1"/>
                </a:solidFill>
                <a:latin typeface="Arial" pitchFamily="34" charset="0"/>
              </a:rPr>
              <a:t>PDM  IF (xDM IF in preparation)</a:t>
            </a:r>
            <a:endParaRPr lang="en-US" sz="1200" dirty="0">
              <a:solidFill>
                <a:schemeClr val="tx1"/>
              </a:solidFill>
              <a:latin typeface="Arial" pitchFamily="34" charset="0"/>
            </a:endParaRPr>
          </a:p>
        </p:txBody>
      </p:sp>
      <p:sp>
        <p:nvSpPr>
          <p:cNvPr id="3124" name="ZoneTexte 27"/>
          <p:cNvSpPr txBox="1">
            <a:spLocks noChangeArrowheads="1"/>
          </p:cNvSpPr>
          <p:nvPr/>
        </p:nvSpPr>
        <p:spPr bwMode="auto">
          <a:xfrm>
            <a:off x="6957484" y="5203825"/>
            <a:ext cx="2215671" cy="338554"/>
          </a:xfrm>
          <a:prstGeom prst="rect">
            <a:avLst/>
          </a:prstGeom>
          <a:noFill/>
          <a:ln w="9525">
            <a:noFill/>
            <a:miter lim="800000"/>
            <a:headEnd/>
            <a:tailEnd/>
          </a:ln>
        </p:spPr>
        <p:txBody>
          <a:bodyPr wrap="none">
            <a:spAutoFit/>
          </a:bodyPr>
          <a:lstStyle/>
          <a:p>
            <a:pPr algn="ctr"/>
            <a:r>
              <a:rPr lang="en-GB" sz="1600" b="1"/>
              <a:t>Implementer Forums</a:t>
            </a:r>
          </a:p>
        </p:txBody>
      </p:sp>
      <p:sp>
        <p:nvSpPr>
          <p:cNvPr id="3125" name="ZoneTexte 28"/>
          <p:cNvSpPr txBox="1">
            <a:spLocks noChangeArrowheads="1"/>
          </p:cNvSpPr>
          <p:nvPr/>
        </p:nvSpPr>
        <p:spPr bwMode="auto">
          <a:xfrm>
            <a:off x="6822018" y="3690938"/>
            <a:ext cx="2579552" cy="338554"/>
          </a:xfrm>
          <a:prstGeom prst="rect">
            <a:avLst/>
          </a:prstGeom>
          <a:noFill/>
          <a:ln w="9525">
            <a:noFill/>
            <a:miter lim="800000"/>
            <a:headEnd/>
            <a:tailEnd/>
          </a:ln>
        </p:spPr>
        <p:txBody>
          <a:bodyPr wrap="none">
            <a:spAutoFit/>
          </a:bodyPr>
          <a:lstStyle/>
          <a:p>
            <a:pPr algn="ctr"/>
            <a:r>
              <a:rPr lang="en-GB" sz="1600" b="1"/>
              <a:t>Standardization projects</a:t>
            </a:r>
          </a:p>
        </p:txBody>
      </p:sp>
      <p:sp>
        <p:nvSpPr>
          <p:cNvPr id="30" name="Rectangle 4"/>
          <p:cNvSpPr>
            <a:spLocks noChangeArrowheads="1"/>
          </p:cNvSpPr>
          <p:nvPr/>
        </p:nvSpPr>
        <p:spPr bwMode="auto">
          <a:xfrm>
            <a:off x="7010400" y="4026101"/>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a:solidFill>
                  <a:schemeClr val="tx1"/>
                </a:solidFill>
                <a:latin typeface="Arial" pitchFamily="34" charset="0"/>
              </a:rPr>
              <a:t>STEP AP </a:t>
            </a:r>
            <a:r>
              <a:rPr lang="en-US" sz="1200" dirty="0" smtClean="0">
                <a:solidFill>
                  <a:schemeClr val="tx1"/>
                </a:solidFill>
                <a:latin typeface="Arial" pitchFamily="34" charset="0"/>
              </a:rPr>
              <a:t>242 ed2</a:t>
            </a:r>
            <a:endParaRPr lang="en-US" sz="1200" dirty="0">
              <a:solidFill>
                <a:schemeClr val="tx1"/>
              </a:solidFill>
              <a:latin typeface="Arial" pitchFamily="34" charset="0"/>
            </a:endParaRPr>
          </a:p>
        </p:txBody>
      </p:sp>
      <p:sp>
        <p:nvSpPr>
          <p:cNvPr id="31" name="Rectangle 4"/>
          <p:cNvSpPr>
            <a:spLocks noChangeArrowheads="1"/>
          </p:cNvSpPr>
          <p:nvPr/>
        </p:nvSpPr>
        <p:spPr bwMode="auto">
          <a:xfrm>
            <a:off x="7010400" y="4362450"/>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smtClean="0">
                <a:solidFill>
                  <a:schemeClr val="tx1"/>
                </a:solidFill>
                <a:latin typeface="Arial" pitchFamily="34" charset="0"/>
              </a:rPr>
              <a:t>STEP AP239 ed3</a:t>
            </a:r>
            <a:endParaRPr lang="en-US" sz="1200" dirty="0">
              <a:solidFill>
                <a:schemeClr val="tx1"/>
              </a:solidFill>
              <a:latin typeface="Arial" pitchFamily="34" charset="0"/>
            </a:endParaRPr>
          </a:p>
        </p:txBody>
      </p:sp>
      <p:cxnSp>
        <p:nvCxnSpPr>
          <p:cNvPr id="3132" name="AutoShape 14"/>
          <p:cNvCxnSpPr>
            <a:cxnSpLocks noChangeShapeType="1"/>
            <a:endCxn id="19" idx="1"/>
          </p:cNvCxnSpPr>
          <p:nvPr/>
        </p:nvCxnSpPr>
        <p:spPr bwMode="auto">
          <a:xfrm rot="5400000" flipH="1" flipV="1">
            <a:off x="2803919" y="4696821"/>
            <a:ext cx="693760" cy="204000"/>
          </a:xfrm>
          <a:prstGeom prst="bentConnector2">
            <a:avLst/>
          </a:prstGeom>
          <a:noFill/>
          <a:ln w="28575">
            <a:solidFill>
              <a:schemeClr val="tx1"/>
            </a:solidFill>
            <a:miter lim="800000"/>
            <a:headEnd/>
            <a:tailEnd type="triangle" w="med" len="med"/>
          </a:ln>
        </p:spPr>
      </p:cxnSp>
      <p:cxnSp>
        <p:nvCxnSpPr>
          <p:cNvPr id="3133" name="AutoShape 14"/>
          <p:cNvCxnSpPr>
            <a:cxnSpLocks noChangeShapeType="1"/>
            <a:endCxn id="41" idx="1"/>
          </p:cNvCxnSpPr>
          <p:nvPr/>
        </p:nvCxnSpPr>
        <p:spPr bwMode="auto">
          <a:xfrm rot="16200000" flipH="1">
            <a:off x="2818886" y="5437268"/>
            <a:ext cx="676527" cy="216700"/>
          </a:xfrm>
          <a:prstGeom prst="bentConnector2">
            <a:avLst/>
          </a:prstGeom>
          <a:noFill/>
          <a:ln w="28575">
            <a:solidFill>
              <a:schemeClr val="tx1"/>
            </a:solidFill>
            <a:miter lim="800000"/>
            <a:headEnd/>
            <a:tailEnd type="triangle" w="med" len="med"/>
          </a:ln>
        </p:spPr>
      </p:cxnSp>
      <p:cxnSp>
        <p:nvCxnSpPr>
          <p:cNvPr id="3134" name="AutoShape 14"/>
          <p:cNvCxnSpPr>
            <a:cxnSpLocks noChangeShapeType="1"/>
            <a:endCxn id="21" idx="1"/>
          </p:cNvCxnSpPr>
          <p:nvPr/>
        </p:nvCxnSpPr>
        <p:spPr bwMode="auto">
          <a:xfrm flipV="1">
            <a:off x="2844800" y="4811896"/>
            <a:ext cx="407999" cy="395114"/>
          </a:xfrm>
          <a:prstGeom prst="bentConnector3">
            <a:avLst>
              <a:gd name="adj1" fmla="val 50000"/>
            </a:avLst>
          </a:prstGeom>
          <a:noFill/>
          <a:ln w="28575">
            <a:solidFill>
              <a:schemeClr val="tx1"/>
            </a:solidFill>
            <a:miter lim="800000"/>
            <a:headEnd/>
            <a:tailEnd type="triangle" w="med" len="med"/>
          </a:ln>
        </p:spPr>
      </p:cxnSp>
      <p:cxnSp>
        <p:nvCxnSpPr>
          <p:cNvPr id="3135" name="AutoShape 14"/>
          <p:cNvCxnSpPr>
            <a:cxnSpLocks noChangeShapeType="1"/>
            <a:endCxn id="42" idx="1"/>
          </p:cNvCxnSpPr>
          <p:nvPr/>
        </p:nvCxnSpPr>
        <p:spPr bwMode="auto">
          <a:xfrm>
            <a:off x="2857500" y="5201838"/>
            <a:ext cx="407999" cy="321274"/>
          </a:xfrm>
          <a:prstGeom prst="bentConnector3">
            <a:avLst>
              <a:gd name="adj1" fmla="val 50000"/>
            </a:avLst>
          </a:prstGeom>
          <a:noFill/>
          <a:ln w="28575">
            <a:solidFill>
              <a:schemeClr val="tx1"/>
            </a:solidFill>
            <a:miter lim="800000"/>
            <a:headEnd/>
            <a:tailEnd type="triangle" w="med" len="med"/>
          </a:ln>
        </p:spPr>
      </p:cxnSp>
      <p:cxnSp>
        <p:nvCxnSpPr>
          <p:cNvPr id="3136" name="AutoShape 14"/>
          <p:cNvCxnSpPr>
            <a:cxnSpLocks noChangeShapeType="1"/>
            <a:endCxn id="22" idx="1"/>
          </p:cNvCxnSpPr>
          <p:nvPr/>
        </p:nvCxnSpPr>
        <p:spPr bwMode="auto">
          <a:xfrm flipV="1">
            <a:off x="2844800" y="5171292"/>
            <a:ext cx="407999" cy="35717"/>
          </a:xfrm>
          <a:prstGeom prst="bentConnector3">
            <a:avLst>
              <a:gd name="adj1" fmla="val 50000"/>
            </a:avLst>
          </a:prstGeom>
          <a:noFill/>
          <a:ln w="28575">
            <a:solidFill>
              <a:schemeClr val="tx1"/>
            </a:solidFill>
            <a:miter lim="800000"/>
            <a:headEnd/>
            <a:tailEnd type="triangle" w="med" len="med"/>
          </a:ln>
        </p:spPr>
      </p:cxnSp>
      <p:cxnSp>
        <p:nvCxnSpPr>
          <p:cNvPr id="3137" name="AutoShape 14"/>
          <p:cNvCxnSpPr>
            <a:cxnSpLocks noChangeShapeType="1"/>
          </p:cNvCxnSpPr>
          <p:nvPr/>
        </p:nvCxnSpPr>
        <p:spPr bwMode="auto">
          <a:xfrm rot="10800000" flipH="1" flipV="1">
            <a:off x="6771218" y="2771775"/>
            <a:ext cx="239183" cy="1392238"/>
          </a:xfrm>
          <a:prstGeom prst="bentConnector3">
            <a:avLst>
              <a:gd name="adj1" fmla="val -92922"/>
            </a:avLst>
          </a:prstGeom>
          <a:noFill/>
          <a:ln w="28575">
            <a:solidFill>
              <a:schemeClr val="tx1"/>
            </a:solidFill>
            <a:miter lim="800000"/>
            <a:headEnd/>
            <a:tailEnd type="triangle" w="med" len="med"/>
          </a:ln>
        </p:spPr>
      </p:cxnSp>
      <p:cxnSp>
        <p:nvCxnSpPr>
          <p:cNvPr id="3138" name="AutoShape 14"/>
          <p:cNvCxnSpPr>
            <a:cxnSpLocks noChangeShapeType="1"/>
            <a:endCxn id="26" idx="1"/>
          </p:cNvCxnSpPr>
          <p:nvPr/>
        </p:nvCxnSpPr>
        <p:spPr bwMode="auto">
          <a:xfrm rot="16200000" flipH="1">
            <a:off x="5355657" y="4057201"/>
            <a:ext cx="2817525" cy="423874"/>
          </a:xfrm>
          <a:prstGeom prst="bentConnector2">
            <a:avLst/>
          </a:prstGeom>
          <a:noFill/>
          <a:ln w="28575">
            <a:solidFill>
              <a:schemeClr val="tx1"/>
            </a:solidFill>
            <a:miter lim="800000"/>
            <a:headEnd/>
            <a:tailEnd type="triangle" w="med" len="med"/>
          </a:ln>
        </p:spPr>
      </p:cxnSp>
      <p:cxnSp>
        <p:nvCxnSpPr>
          <p:cNvPr id="3139" name="AutoShape 14"/>
          <p:cNvCxnSpPr>
            <a:cxnSpLocks noChangeShapeType="1"/>
          </p:cNvCxnSpPr>
          <p:nvPr/>
        </p:nvCxnSpPr>
        <p:spPr bwMode="auto">
          <a:xfrm rot="10800000" flipH="1" flipV="1">
            <a:off x="6771218" y="2771775"/>
            <a:ext cx="239183" cy="1728788"/>
          </a:xfrm>
          <a:prstGeom prst="bentConnector3">
            <a:avLst>
              <a:gd name="adj1" fmla="val -91454"/>
            </a:avLst>
          </a:prstGeom>
          <a:noFill/>
          <a:ln w="28575">
            <a:solidFill>
              <a:schemeClr val="tx1"/>
            </a:solidFill>
            <a:miter lim="800000"/>
            <a:headEnd/>
            <a:tailEnd type="triangle" w="med" len="med"/>
          </a:ln>
        </p:spPr>
      </p:cxnSp>
      <p:cxnSp>
        <p:nvCxnSpPr>
          <p:cNvPr id="3140" name="AutoShape 14"/>
          <p:cNvCxnSpPr>
            <a:cxnSpLocks noChangeShapeType="1"/>
          </p:cNvCxnSpPr>
          <p:nvPr/>
        </p:nvCxnSpPr>
        <p:spPr bwMode="auto">
          <a:xfrm rot="16200000" flipH="1">
            <a:off x="5176192" y="4172674"/>
            <a:ext cx="3262518" cy="509938"/>
          </a:xfrm>
          <a:prstGeom prst="bentConnector2">
            <a:avLst/>
          </a:prstGeom>
          <a:noFill/>
          <a:ln w="28575">
            <a:solidFill>
              <a:schemeClr val="tx1"/>
            </a:solidFill>
            <a:miter lim="800000"/>
            <a:headEnd/>
            <a:tailEnd type="triangle" w="med" len="med"/>
          </a:ln>
        </p:spPr>
      </p:cxnSp>
      <p:cxnSp>
        <p:nvCxnSpPr>
          <p:cNvPr id="3141" name="Connecteur droit 80"/>
          <p:cNvCxnSpPr>
            <a:cxnSpLocks noChangeShapeType="1"/>
          </p:cNvCxnSpPr>
          <p:nvPr/>
        </p:nvCxnSpPr>
        <p:spPr bwMode="auto">
          <a:xfrm>
            <a:off x="152400" y="1981200"/>
            <a:ext cx="10752667" cy="0"/>
          </a:xfrm>
          <a:prstGeom prst="line">
            <a:avLst/>
          </a:prstGeom>
          <a:noFill/>
          <a:ln w="38100" algn="ctr">
            <a:solidFill>
              <a:schemeClr val="tx1"/>
            </a:solidFill>
            <a:round/>
            <a:headEnd/>
            <a:tailEnd/>
          </a:ln>
        </p:spPr>
      </p:cxnSp>
      <p:cxnSp>
        <p:nvCxnSpPr>
          <p:cNvPr id="3142" name="Connecteur droit 81"/>
          <p:cNvCxnSpPr>
            <a:cxnSpLocks noChangeShapeType="1"/>
          </p:cNvCxnSpPr>
          <p:nvPr/>
        </p:nvCxnSpPr>
        <p:spPr bwMode="auto">
          <a:xfrm>
            <a:off x="177800" y="1990725"/>
            <a:ext cx="0" cy="3198425"/>
          </a:xfrm>
          <a:prstGeom prst="line">
            <a:avLst/>
          </a:prstGeom>
          <a:noFill/>
          <a:ln w="38100" algn="ctr">
            <a:solidFill>
              <a:schemeClr val="tx1"/>
            </a:solidFill>
            <a:round/>
            <a:headEnd/>
            <a:tailEnd/>
          </a:ln>
        </p:spPr>
      </p:cxnSp>
      <p:cxnSp>
        <p:nvCxnSpPr>
          <p:cNvPr id="3143" name="Connecteur droit 83"/>
          <p:cNvCxnSpPr>
            <a:cxnSpLocks noChangeShapeType="1"/>
          </p:cNvCxnSpPr>
          <p:nvPr/>
        </p:nvCxnSpPr>
        <p:spPr bwMode="auto">
          <a:xfrm>
            <a:off x="205318" y="3435358"/>
            <a:ext cx="239183" cy="0"/>
          </a:xfrm>
          <a:prstGeom prst="line">
            <a:avLst/>
          </a:prstGeom>
          <a:noFill/>
          <a:ln w="38100" algn="ctr">
            <a:solidFill>
              <a:schemeClr val="tx1"/>
            </a:solidFill>
            <a:round/>
            <a:headEnd/>
            <a:tailEnd type="triangle" w="med" len="med"/>
          </a:ln>
        </p:spPr>
      </p:cxnSp>
      <p:cxnSp>
        <p:nvCxnSpPr>
          <p:cNvPr id="3144" name="Connecteur droit 85"/>
          <p:cNvCxnSpPr>
            <a:cxnSpLocks noChangeShapeType="1"/>
          </p:cNvCxnSpPr>
          <p:nvPr/>
        </p:nvCxnSpPr>
        <p:spPr bwMode="auto">
          <a:xfrm>
            <a:off x="203200" y="5175258"/>
            <a:ext cx="239184" cy="0"/>
          </a:xfrm>
          <a:prstGeom prst="line">
            <a:avLst/>
          </a:prstGeom>
          <a:noFill/>
          <a:ln w="38100" algn="ctr">
            <a:solidFill>
              <a:schemeClr val="tx1"/>
            </a:solidFill>
            <a:round/>
            <a:headEnd/>
            <a:tailEnd type="triangle" w="med" len="med"/>
          </a:ln>
        </p:spPr>
      </p:cxnSp>
      <p:cxnSp>
        <p:nvCxnSpPr>
          <p:cNvPr id="3145" name="Connecteur droit 86"/>
          <p:cNvCxnSpPr>
            <a:cxnSpLocks noChangeShapeType="1"/>
          </p:cNvCxnSpPr>
          <p:nvPr/>
        </p:nvCxnSpPr>
        <p:spPr bwMode="auto">
          <a:xfrm flipH="1">
            <a:off x="4876800" y="1962150"/>
            <a:ext cx="0" cy="228600"/>
          </a:xfrm>
          <a:prstGeom prst="line">
            <a:avLst/>
          </a:prstGeom>
          <a:noFill/>
          <a:ln w="38100" algn="ctr">
            <a:solidFill>
              <a:schemeClr val="tx1"/>
            </a:solidFill>
            <a:round/>
            <a:headEnd/>
            <a:tailEnd type="triangle" w="med" len="med"/>
          </a:ln>
        </p:spPr>
      </p:cxnSp>
      <p:cxnSp>
        <p:nvCxnSpPr>
          <p:cNvPr id="3146" name="Connecteur droit 88"/>
          <p:cNvCxnSpPr>
            <a:cxnSpLocks noChangeShapeType="1"/>
          </p:cNvCxnSpPr>
          <p:nvPr/>
        </p:nvCxnSpPr>
        <p:spPr bwMode="auto">
          <a:xfrm flipH="1">
            <a:off x="1727200" y="1962150"/>
            <a:ext cx="0" cy="228600"/>
          </a:xfrm>
          <a:prstGeom prst="line">
            <a:avLst/>
          </a:prstGeom>
          <a:noFill/>
          <a:ln w="38100" algn="ctr">
            <a:solidFill>
              <a:schemeClr val="tx1"/>
            </a:solidFill>
            <a:round/>
            <a:headEnd/>
            <a:tailEnd type="triangle" w="med" len="med"/>
          </a:ln>
        </p:spPr>
      </p:cxnSp>
      <p:cxnSp>
        <p:nvCxnSpPr>
          <p:cNvPr id="3147" name="Connecteur droit 89"/>
          <p:cNvCxnSpPr>
            <a:cxnSpLocks noChangeShapeType="1"/>
          </p:cNvCxnSpPr>
          <p:nvPr/>
        </p:nvCxnSpPr>
        <p:spPr bwMode="auto">
          <a:xfrm flipH="1">
            <a:off x="8128000" y="1981200"/>
            <a:ext cx="0" cy="228600"/>
          </a:xfrm>
          <a:prstGeom prst="line">
            <a:avLst/>
          </a:prstGeom>
          <a:noFill/>
          <a:ln w="38100" algn="ctr">
            <a:solidFill>
              <a:schemeClr val="tx1"/>
            </a:solidFill>
            <a:round/>
            <a:headEnd/>
            <a:tailEnd type="triangle" w="med" len="med"/>
          </a:ln>
        </p:spPr>
      </p:cxnSp>
      <p:cxnSp>
        <p:nvCxnSpPr>
          <p:cNvPr id="3148" name="Connecteur droit 90"/>
          <p:cNvCxnSpPr>
            <a:cxnSpLocks noChangeShapeType="1"/>
          </p:cNvCxnSpPr>
          <p:nvPr/>
        </p:nvCxnSpPr>
        <p:spPr bwMode="auto">
          <a:xfrm flipH="1">
            <a:off x="10883900" y="1971675"/>
            <a:ext cx="0" cy="228600"/>
          </a:xfrm>
          <a:prstGeom prst="line">
            <a:avLst/>
          </a:prstGeom>
          <a:noFill/>
          <a:ln w="38100" algn="ctr">
            <a:solidFill>
              <a:schemeClr val="tx1"/>
            </a:solidFill>
            <a:round/>
            <a:headEnd/>
            <a:tailEnd type="triangle" w="med" len="med"/>
          </a:ln>
        </p:spPr>
      </p:cxnSp>
      <p:sp>
        <p:nvSpPr>
          <p:cNvPr id="41" name="Rectangle 4"/>
          <p:cNvSpPr>
            <a:spLocks noChangeArrowheads="1"/>
          </p:cNvSpPr>
          <p:nvPr/>
        </p:nvSpPr>
        <p:spPr bwMode="auto">
          <a:xfrm>
            <a:off x="3265499" y="5745382"/>
            <a:ext cx="29321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Engineering Analysis  &amp; Simulation  </a:t>
            </a:r>
            <a:r>
              <a:rPr lang="en-US" sz="1200" dirty="0">
                <a:solidFill>
                  <a:schemeClr val="tx1"/>
                </a:solidFill>
                <a:latin typeface="Arial" pitchFamily="34" charset="0"/>
              </a:rPr>
              <a:t>WG</a:t>
            </a:r>
          </a:p>
        </p:txBody>
      </p:sp>
      <p:sp>
        <p:nvSpPr>
          <p:cNvPr id="42" name="Rectangle 4"/>
          <p:cNvSpPr>
            <a:spLocks noChangeArrowheads="1"/>
          </p:cNvSpPr>
          <p:nvPr/>
        </p:nvSpPr>
        <p:spPr bwMode="auto">
          <a:xfrm>
            <a:off x="3265499" y="5384612"/>
            <a:ext cx="2932100" cy="276999"/>
          </a:xfrm>
          <a:prstGeom prst="rect">
            <a:avLst/>
          </a:prstGeom>
          <a:gradFill rotWithShape="1">
            <a:gsLst>
              <a:gs pos="0">
                <a:srgbClr val="CCFFFF"/>
              </a:gs>
              <a:gs pos="50000">
                <a:srgbClr val="FFFFFF"/>
              </a:gs>
              <a:gs pos="100000">
                <a:srgbClr val="CCFFFF"/>
              </a:gs>
            </a:gsLst>
            <a:lin ang="5400000" scaled="1"/>
          </a:gradFill>
          <a:ln w="38100">
            <a:solidFill>
              <a:srgbClr val="FF0000"/>
            </a:solidFill>
            <a:prstDash val="sysDot"/>
            <a:miter lim="800000"/>
            <a:headEnd/>
            <a:tailEnd/>
          </a:ln>
          <a:effectLst/>
          <a:scene3d>
            <a:camera prst="orthographicFront"/>
            <a:lightRig rig="threePt" dir="t"/>
          </a:scene3d>
          <a:sp3d>
            <a:bevelT/>
          </a:sp3d>
        </p:spPr>
        <p:txBody>
          <a:bodyPr wrap="square" lIns="18000" rIns="18000" anchor="ctr">
            <a:spAutoFit/>
          </a:bodyPr>
          <a:lstStyle/>
          <a:p>
            <a:pPr algn="ctr">
              <a:defRPr/>
            </a:pPr>
            <a:r>
              <a:rPr lang="en-US" sz="1200" dirty="0" smtClean="0">
                <a:solidFill>
                  <a:schemeClr val="tx1"/>
                </a:solidFill>
                <a:latin typeface="Arial" pitchFamily="34" charset="0"/>
              </a:rPr>
              <a:t>Model Based Systems Engineering WG</a:t>
            </a:r>
            <a:endParaRPr lang="en-US" sz="1200" dirty="0">
              <a:solidFill>
                <a:schemeClr val="tx1"/>
              </a:solidFill>
              <a:latin typeface="Arial" pitchFamily="34" charset="0"/>
            </a:endParaRPr>
          </a:p>
        </p:txBody>
      </p:sp>
      <p:cxnSp>
        <p:nvCxnSpPr>
          <p:cNvPr id="43" name="Connecteur droit 81"/>
          <p:cNvCxnSpPr>
            <a:cxnSpLocks noChangeShapeType="1"/>
          </p:cNvCxnSpPr>
          <p:nvPr/>
        </p:nvCxnSpPr>
        <p:spPr bwMode="auto">
          <a:xfrm>
            <a:off x="3328999" y="1990725"/>
            <a:ext cx="516" cy="1516678"/>
          </a:xfrm>
          <a:prstGeom prst="line">
            <a:avLst/>
          </a:prstGeom>
          <a:noFill/>
          <a:ln w="38100" algn="ctr">
            <a:solidFill>
              <a:schemeClr val="tx1"/>
            </a:solidFill>
            <a:round/>
            <a:headEnd/>
            <a:tailEnd/>
          </a:ln>
        </p:spPr>
      </p:cxnSp>
      <p:cxnSp>
        <p:nvCxnSpPr>
          <p:cNvPr id="44" name="Connecteur droit 85"/>
          <p:cNvCxnSpPr>
            <a:cxnSpLocks noChangeShapeType="1"/>
          </p:cNvCxnSpPr>
          <p:nvPr/>
        </p:nvCxnSpPr>
        <p:spPr bwMode="auto">
          <a:xfrm>
            <a:off x="3329515" y="3507403"/>
            <a:ext cx="239184" cy="0"/>
          </a:xfrm>
          <a:prstGeom prst="line">
            <a:avLst/>
          </a:prstGeom>
          <a:noFill/>
          <a:ln w="38100" algn="ctr">
            <a:solidFill>
              <a:schemeClr val="tx1"/>
            </a:solidFill>
            <a:round/>
            <a:headEnd/>
            <a:tailEnd type="triangle" w="med" len="med"/>
          </a:ln>
        </p:spPr>
      </p:cxnSp>
      <p:cxnSp>
        <p:nvCxnSpPr>
          <p:cNvPr id="46" name="AutoShape 14"/>
          <p:cNvCxnSpPr>
            <a:cxnSpLocks noChangeShapeType="1"/>
            <a:stCxn id="818180" idx="3"/>
            <a:endCxn id="23" idx="1"/>
          </p:cNvCxnSpPr>
          <p:nvPr/>
        </p:nvCxnSpPr>
        <p:spPr bwMode="auto">
          <a:xfrm>
            <a:off x="2844800" y="5207355"/>
            <a:ext cx="408000" cy="1016059"/>
          </a:xfrm>
          <a:prstGeom prst="bentConnector3">
            <a:avLst>
              <a:gd name="adj1" fmla="val 50000"/>
            </a:avLst>
          </a:prstGeom>
          <a:noFill/>
          <a:ln w="28575">
            <a:solidFill>
              <a:schemeClr val="tx1"/>
            </a:solidFill>
            <a:miter lim="800000"/>
            <a:headEnd/>
            <a:tailEnd type="triangle" w="med" len="med"/>
          </a:ln>
        </p:spPr>
      </p:cxnSp>
      <p:cxnSp>
        <p:nvCxnSpPr>
          <p:cNvPr id="49" name="AutoShape 14"/>
          <p:cNvCxnSpPr>
            <a:cxnSpLocks noChangeShapeType="1"/>
            <a:stCxn id="818180" idx="3"/>
            <a:endCxn id="20" idx="1"/>
          </p:cNvCxnSpPr>
          <p:nvPr/>
        </p:nvCxnSpPr>
        <p:spPr bwMode="auto">
          <a:xfrm flipV="1">
            <a:off x="2844800" y="4085230"/>
            <a:ext cx="407999" cy="1122125"/>
          </a:xfrm>
          <a:prstGeom prst="bentConnector3">
            <a:avLst>
              <a:gd name="adj1" fmla="val 50000"/>
            </a:avLst>
          </a:prstGeom>
          <a:noFill/>
          <a:ln w="28575">
            <a:solidFill>
              <a:schemeClr val="tx1"/>
            </a:solidFill>
            <a:miter lim="800000"/>
            <a:headEnd/>
            <a:tailEnd type="triangle" w="med" len="med"/>
          </a:ln>
        </p:spPr>
      </p:cxnSp>
      <p:sp>
        <p:nvSpPr>
          <p:cNvPr id="60" name="Rectangle 4"/>
          <p:cNvSpPr>
            <a:spLocks noChangeArrowheads="1"/>
          </p:cNvSpPr>
          <p:nvPr/>
        </p:nvSpPr>
        <p:spPr bwMode="auto">
          <a:xfrm>
            <a:off x="7010400" y="4692650"/>
            <a:ext cx="2640000" cy="276999"/>
          </a:xfrm>
          <a:prstGeom prst="rect">
            <a:avLst/>
          </a:prstGeom>
          <a:gradFill rotWithShape="1">
            <a:gsLst>
              <a:gs pos="0">
                <a:srgbClr val="CCFFFF"/>
              </a:gs>
              <a:gs pos="50000">
                <a:srgbClr val="FFFFFF"/>
              </a:gs>
              <a:gs pos="100000">
                <a:srgbClr val="CCFFFF"/>
              </a:gs>
            </a:gsLst>
            <a:lin ang="5400000" scaled="1"/>
          </a:gradFill>
          <a:ln w="9525">
            <a:solidFill>
              <a:schemeClr val="tx1"/>
            </a:solidFill>
            <a:miter lim="800000"/>
            <a:headEnd/>
            <a:tailEnd/>
          </a:ln>
          <a:effectLst/>
          <a:scene3d>
            <a:camera prst="orthographicFront"/>
            <a:lightRig rig="threePt" dir="t"/>
          </a:scene3d>
          <a:sp3d>
            <a:bevelT/>
          </a:sp3d>
        </p:spPr>
        <p:txBody>
          <a:bodyPr lIns="18000" rIns="18000" anchor="ctr">
            <a:spAutoFit/>
          </a:bodyPr>
          <a:lstStyle/>
          <a:p>
            <a:pPr algn="ctr">
              <a:defRPr/>
            </a:pPr>
            <a:r>
              <a:rPr lang="en-US" sz="1200" dirty="0">
                <a:solidFill>
                  <a:schemeClr val="tx1"/>
                </a:solidFill>
                <a:latin typeface="Arial" pitchFamily="34" charset="0"/>
              </a:rPr>
              <a:t>PDM </a:t>
            </a:r>
            <a:r>
              <a:rPr lang="en-US" sz="1200" dirty="0" err="1">
                <a:solidFill>
                  <a:schemeClr val="tx1"/>
                </a:solidFill>
                <a:latin typeface="Arial" pitchFamily="34" charset="0"/>
              </a:rPr>
              <a:t>Harmo</a:t>
            </a:r>
            <a:r>
              <a:rPr lang="en-US" sz="1200" dirty="0">
                <a:solidFill>
                  <a:schemeClr val="tx1"/>
                </a:solidFill>
                <a:latin typeface="Arial" pitchFamily="34" charset="0"/>
              </a:rPr>
              <a:t>. </a:t>
            </a:r>
            <a:r>
              <a:rPr lang="en-US" sz="1200" dirty="0" smtClean="0">
                <a:solidFill>
                  <a:schemeClr val="tx1"/>
                </a:solidFill>
                <a:latin typeface="Arial" pitchFamily="34" charset="0"/>
              </a:rPr>
              <a:t>AP242 ed2  </a:t>
            </a:r>
            <a:r>
              <a:rPr lang="en-US" sz="1200" dirty="0">
                <a:solidFill>
                  <a:schemeClr val="tx1"/>
                </a:solidFill>
                <a:latin typeface="Arial" pitchFamily="34" charset="0"/>
              </a:rPr>
              <a:t>/ </a:t>
            </a:r>
            <a:r>
              <a:rPr lang="en-US" sz="1200" dirty="0" smtClean="0">
                <a:solidFill>
                  <a:schemeClr val="tx1"/>
                </a:solidFill>
                <a:latin typeface="Arial" pitchFamily="34" charset="0"/>
              </a:rPr>
              <a:t>AP239 ed3  </a:t>
            </a:r>
            <a:endParaRPr lang="en-US" sz="1200" dirty="0">
              <a:solidFill>
                <a:schemeClr val="tx1"/>
              </a:solidFill>
              <a:latin typeface="Arial" pitchFamily="34" charset="0"/>
            </a:endParaRPr>
          </a:p>
        </p:txBody>
      </p:sp>
      <p:sp>
        <p:nvSpPr>
          <p:cNvPr id="3149" name="Étoile à 5 branches 3148"/>
          <p:cNvSpPr/>
          <p:nvPr/>
        </p:nvSpPr>
        <p:spPr bwMode="auto">
          <a:xfrm>
            <a:off x="6219280" y="5392160"/>
            <a:ext cx="239185" cy="222271"/>
          </a:xfrm>
          <a:prstGeom prst="star5">
            <a:avLst/>
          </a:prstGeom>
          <a:solidFill>
            <a:schemeClr val="accent2"/>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F4E52"/>
              </a:solidFill>
              <a:effectLst/>
              <a:latin typeface="Arial" charset="0"/>
            </a:endParaRPr>
          </a:p>
        </p:txBody>
      </p:sp>
      <p:sp>
        <p:nvSpPr>
          <p:cNvPr id="69" name="Étoile à 5 branches 68"/>
          <p:cNvSpPr/>
          <p:nvPr/>
        </p:nvSpPr>
        <p:spPr bwMode="auto">
          <a:xfrm>
            <a:off x="10263715" y="6058901"/>
            <a:ext cx="239185" cy="222271"/>
          </a:xfrm>
          <a:prstGeom prst="star5">
            <a:avLst/>
          </a:prstGeom>
          <a:solidFill>
            <a:schemeClr val="accent2"/>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F4E52"/>
              </a:solidFill>
              <a:effectLst/>
              <a:latin typeface="Arial" charset="0"/>
            </a:endParaRPr>
          </a:p>
        </p:txBody>
      </p:sp>
      <p:sp>
        <p:nvSpPr>
          <p:cNvPr id="3150" name="ZoneTexte 3149"/>
          <p:cNvSpPr txBox="1"/>
          <p:nvPr/>
        </p:nvSpPr>
        <p:spPr>
          <a:xfrm>
            <a:off x="10453158" y="5991225"/>
            <a:ext cx="1451038" cy="338554"/>
          </a:xfrm>
          <a:prstGeom prst="rect">
            <a:avLst/>
          </a:prstGeom>
          <a:noFill/>
        </p:spPr>
        <p:txBody>
          <a:bodyPr wrap="none" rtlCol="0">
            <a:spAutoFit/>
          </a:bodyPr>
          <a:lstStyle/>
          <a:p>
            <a:r>
              <a:rPr lang="en-US" sz="1600" dirty="0" smtClean="0"/>
              <a:t>In preparation</a:t>
            </a:r>
            <a:endParaRPr lang="en-US" sz="1600" dirty="0"/>
          </a:p>
        </p:txBody>
      </p:sp>
      <p:sp>
        <p:nvSpPr>
          <p:cNvPr id="3151" name="ZoneTexte 3150"/>
          <p:cNvSpPr txBox="1"/>
          <p:nvPr/>
        </p:nvSpPr>
        <p:spPr>
          <a:xfrm>
            <a:off x="9580033" y="5454465"/>
            <a:ext cx="1726755" cy="461665"/>
          </a:xfrm>
          <a:prstGeom prst="rect">
            <a:avLst/>
          </a:prstGeom>
          <a:noFill/>
        </p:spPr>
        <p:txBody>
          <a:bodyPr wrap="none" rtlCol="0">
            <a:spAutoFit/>
          </a:bodyPr>
          <a:lstStyle/>
          <a:p>
            <a:r>
              <a:rPr lang="en-US" sz="1200" i="1" dirty="0" smtClean="0">
                <a:solidFill>
                  <a:srgbClr val="0000FF"/>
                </a:solidFill>
              </a:rPr>
              <a:t>New </a:t>
            </a:r>
            <a:r>
              <a:rPr lang="en-US" sz="1200" i="1" dirty="0" smtClean="0">
                <a:solidFill>
                  <a:srgbClr val="0000FF"/>
                </a:solidFill>
              </a:rPr>
              <a:t>business model </a:t>
            </a:r>
            <a:br>
              <a:rPr lang="en-US" sz="1200" i="1" dirty="0" smtClean="0">
                <a:solidFill>
                  <a:srgbClr val="0000FF"/>
                </a:solidFill>
              </a:rPr>
            </a:br>
            <a:r>
              <a:rPr lang="en-US" sz="1200" i="1" dirty="0" smtClean="0">
                <a:solidFill>
                  <a:srgbClr val="0000FF"/>
                </a:solidFill>
              </a:rPr>
              <a:t>in </a:t>
            </a:r>
            <a:r>
              <a:rPr lang="en-US" sz="1200" i="1" dirty="0" smtClean="0">
                <a:solidFill>
                  <a:srgbClr val="0000FF"/>
                </a:solidFill>
              </a:rPr>
              <a:t>preparation for 2019</a:t>
            </a:r>
            <a:endParaRPr lang="en-US" sz="1200" i="1" dirty="0">
              <a:solidFill>
                <a:srgbClr val="0000FF"/>
              </a:solidFill>
            </a:endParaRPr>
          </a:p>
        </p:txBody>
      </p:sp>
      <p:sp>
        <p:nvSpPr>
          <p:cNvPr id="73" name="ZoneTexte 72"/>
          <p:cNvSpPr txBox="1"/>
          <p:nvPr/>
        </p:nvSpPr>
        <p:spPr>
          <a:xfrm>
            <a:off x="9694333" y="4687687"/>
            <a:ext cx="2524858" cy="276999"/>
          </a:xfrm>
          <a:prstGeom prst="rect">
            <a:avLst/>
          </a:prstGeom>
          <a:noFill/>
        </p:spPr>
        <p:txBody>
          <a:bodyPr wrap="none" rtlCol="0">
            <a:spAutoFit/>
          </a:bodyPr>
          <a:lstStyle/>
          <a:p>
            <a:r>
              <a:rPr lang="en-US" sz="1200" i="1" dirty="0" smtClean="0">
                <a:solidFill>
                  <a:srgbClr val="0000FF"/>
                </a:solidFill>
              </a:rPr>
              <a:t>Essential for the LOTAR PDM WG</a:t>
            </a:r>
            <a:endParaRPr lang="en-US" sz="1200" i="1" dirty="0">
              <a:solidFill>
                <a:srgbClr val="0000FF"/>
              </a:solidFill>
            </a:endParaRPr>
          </a:p>
        </p:txBody>
      </p:sp>
    </p:spTree>
    <p:extLst>
      <p:ext uri="{BB962C8B-B14F-4D97-AF65-F5344CB8AC3E}">
        <p14:creationId xmlns:p14="http://schemas.microsoft.com/office/powerpoint/2010/main" val="2247969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595" y="125413"/>
            <a:ext cx="9102067" cy="825500"/>
          </a:xfrm>
        </p:spPr>
        <p:txBody>
          <a:bodyPr/>
          <a:lstStyle/>
          <a:p>
            <a:r>
              <a:rPr lang="en-GB" sz="2800" dirty="0" smtClean="0"/>
              <a:t>Overview of NAS / EN 9300 LOTAR parts </a:t>
            </a:r>
            <a:r>
              <a:rPr lang="en-GB" sz="1800" dirty="0" smtClean="0"/>
              <a:t>(Status </a:t>
            </a:r>
            <a:r>
              <a:rPr lang="en-GB" sz="1800" dirty="0" smtClean="0"/>
              <a:t>Apr.</a:t>
            </a:r>
            <a:r>
              <a:rPr lang="en-GB" sz="1800" dirty="0" smtClean="0"/>
              <a:t> 2018)</a:t>
            </a:r>
            <a:endParaRPr lang="en-GB" sz="1800" dirty="0"/>
          </a:p>
        </p:txBody>
      </p:sp>
      <p:sp>
        <p:nvSpPr>
          <p:cNvPr id="8" name="Line 4"/>
          <p:cNvSpPr>
            <a:spLocks noChangeShapeType="1"/>
          </p:cNvSpPr>
          <p:nvPr/>
        </p:nvSpPr>
        <p:spPr bwMode="auto">
          <a:xfrm>
            <a:off x="8196263" y="1208088"/>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Line 5"/>
          <p:cNvSpPr>
            <a:spLocks noChangeShapeType="1"/>
          </p:cNvSpPr>
          <p:nvPr/>
        </p:nvSpPr>
        <p:spPr bwMode="auto">
          <a:xfrm>
            <a:off x="6602741" y="1216790"/>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 name="AutoShape 6"/>
          <p:cNvSpPr>
            <a:spLocks noChangeArrowheads="1"/>
          </p:cNvSpPr>
          <p:nvPr/>
        </p:nvSpPr>
        <p:spPr bwMode="auto">
          <a:xfrm>
            <a:off x="9203824" y="5181375"/>
            <a:ext cx="2965030" cy="1275532"/>
          </a:xfrm>
          <a:prstGeom prst="roundRect">
            <a:avLst>
              <a:gd name="adj" fmla="val 16667"/>
            </a:avLst>
          </a:prstGeom>
          <a:solidFill>
            <a:schemeClr val="bg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p>
            <a:endParaRPr lang="en-GB" sz="1600"/>
          </a:p>
        </p:txBody>
      </p:sp>
      <p:sp>
        <p:nvSpPr>
          <p:cNvPr id="11" name="Text Box 7"/>
          <p:cNvSpPr txBox="1">
            <a:spLocks noChangeArrowheads="1"/>
          </p:cNvSpPr>
          <p:nvPr/>
        </p:nvSpPr>
        <p:spPr bwMode="auto">
          <a:xfrm>
            <a:off x="101756" y="5638017"/>
            <a:ext cx="1110248"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US" altLang="en-US" b="1" dirty="0"/>
              <a:t>Part 1:</a:t>
            </a:r>
            <a:r>
              <a:rPr lang="en-US" altLang="en-US" dirty="0"/>
              <a:t/>
            </a:r>
            <a:br>
              <a:rPr lang="en-US" altLang="en-US" dirty="0"/>
            </a:br>
            <a:r>
              <a:rPr lang="en-US" altLang="en-US" dirty="0"/>
              <a:t>Common Overview</a:t>
            </a:r>
            <a:endParaRPr lang="en-GB" altLang="en-US" dirty="0"/>
          </a:p>
        </p:txBody>
      </p:sp>
      <p:sp>
        <p:nvSpPr>
          <p:cNvPr id="12" name="Text Box 8"/>
          <p:cNvSpPr txBox="1">
            <a:spLocks noChangeArrowheads="1"/>
          </p:cNvSpPr>
          <p:nvPr/>
        </p:nvSpPr>
        <p:spPr bwMode="auto">
          <a:xfrm>
            <a:off x="2272008" y="5638015"/>
            <a:ext cx="1494969"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US" altLang="en-US" sz="1000" b="1" u="none" dirty="0"/>
              <a:t>Part 3: </a:t>
            </a:r>
            <a:r>
              <a:rPr lang="en-US" altLang="en-US" sz="1000" b="0" u="none" dirty="0"/>
              <a:t/>
            </a:r>
            <a:br>
              <a:rPr lang="en-US" altLang="en-US" sz="1000" b="0" u="none" dirty="0"/>
            </a:br>
            <a:r>
              <a:rPr lang="en-US" altLang="en-US" sz="1000" b="0" u="none" dirty="0"/>
              <a:t>Fundamentals </a:t>
            </a:r>
            <a:r>
              <a:rPr lang="en-US" altLang="en-US" sz="1000" dirty="0" smtClean="0"/>
              <a:t>&amp;</a:t>
            </a:r>
            <a:r>
              <a:rPr lang="en-US" altLang="en-US" sz="1000" b="0" u="none" dirty="0" smtClean="0"/>
              <a:t> </a:t>
            </a:r>
            <a:r>
              <a:rPr lang="en-US" altLang="en-US" sz="1000" b="0" u="none" dirty="0"/>
              <a:t>concepts</a:t>
            </a:r>
            <a:endParaRPr lang="en-GB" altLang="en-US" sz="1000" b="0" u="none" dirty="0"/>
          </a:p>
        </p:txBody>
      </p:sp>
      <p:sp>
        <p:nvSpPr>
          <p:cNvPr id="13" name="Text Box 9" descr="Diagonales larges vers le haut"/>
          <p:cNvSpPr txBox="1">
            <a:spLocks noChangeArrowheads="1"/>
          </p:cNvSpPr>
          <p:nvPr/>
        </p:nvSpPr>
        <p:spPr bwMode="auto">
          <a:xfrm>
            <a:off x="1350039" y="5638016"/>
            <a:ext cx="816898"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US" altLang="en-US" b="1" dirty="0"/>
              <a:t>Part 2:</a:t>
            </a:r>
            <a:r>
              <a:rPr lang="en-US" altLang="en-US" dirty="0"/>
              <a:t/>
            </a:r>
            <a:br>
              <a:rPr lang="en-US" altLang="en-US" dirty="0"/>
            </a:br>
            <a:r>
              <a:rPr lang="en-US" altLang="en-US" dirty="0"/>
              <a:t>Requirements</a:t>
            </a:r>
            <a:endParaRPr lang="en-GB" altLang="en-US" dirty="0"/>
          </a:p>
        </p:txBody>
      </p:sp>
      <p:sp>
        <p:nvSpPr>
          <p:cNvPr id="14" name="Text Box 10" descr="Diagonales larges vers le haut"/>
          <p:cNvSpPr txBox="1">
            <a:spLocks noChangeArrowheads="1"/>
          </p:cNvSpPr>
          <p:nvPr/>
        </p:nvSpPr>
        <p:spPr bwMode="auto">
          <a:xfrm>
            <a:off x="262084" y="4145817"/>
            <a:ext cx="1113454" cy="483474"/>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GB" altLang="en-US" b="1" dirty="0"/>
              <a:t>Part </a:t>
            </a:r>
            <a:r>
              <a:rPr lang="en-GB" altLang="en-US" b="1" dirty="0" smtClean="0"/>
              <a:t>110 E2</a:t>
            </a:r>
            <a:r>
              <a:rPr lang="en-GB" altLang="en-US" dirty="0"/>
              <a:t/>
            </a:r>
            <a:br>
              <a:rPr lang="en-GB" altLang="en-US" dirty="0"/>
            </a:br>
            <a:r>
              <a:rPr lang="en-GB" altLang="en-US" dirty="0"/>
              <a:t>CAD 3D explicit </a:t>
            </a:r>
            <a:br>
              <a:rPr lang="en-GB" altLang="en-US" dirty="0"/>
            </a:br>
            <a:r>
              <a:rPr lang="en-GB" altLang="en-US" dirty="0"/>
              <a:t>&amp; </a:t>
            </a:r>
            <a:r>
              <a:rPr lang="en-GB" altLang="en-US" dirty="0" err="1"/>
              <a:t>tessel</a:t>
            </a:r>
            <a:r>
              <a:rPr lang="en-GB" altLang="en-US" dirty="0"/>
              <a:t>. geometry </a:t>
            </a:r>
          </a:p>
        </p:txBody>
      </p:sp>
      <p:sp>
        <p:nvSpPr>
          <p:cNvPr id="15" name="Text Box 11" descr="Diagonales larges vers le haut"/>
          <p:cNvSpPr txBox="1">
            <a:spLocks noChangeArrowheads="1"/>
          </p:cNvSpPr>
          <p:nvPr/>
        </p:nvSpPr>
        <p:spPr bwMode="auto">
          <a:xfrm>
            <a:off x="1706174" y="4145817"/>
            <a:ext cx="1129484" cy="483474"/>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GB" altLang="en-US" b="1" dirty="0"/>
              <a:t>Part 115: </a:t>
            </a:r>
            <a:r>
              <a:rPr lang="en-GB" altLang="en-US" dirty="0"/>
              <a:t/>
            </a:r>
            <a:br>
              <a:rPr lang="en-GB" altLang="en-US" dirty="0"/>
            </a:br>
            <a:r>
              <a:rPr lang="en-GB" altLang="en-US" dirty="0"/>
              <a:t>CAD 3D (explicit)</a:t>
            </a:r>
            <a:br>
              <a:rPr lang="en-GB" altLang="en-US" dirty="0"/>
            </a:br>
            <a:r>
              <a:rPr lang="en-GB" altLang="en-US" dirty="0"/>
              <a:t> assembly structure</a:t>
            </a:r>
          </a:p>
        </p:txBody>
      </p:sp>
      <p:sp>
        <p:nvSpPr>
          <p:cNvPr id="16" name="Text Box 12"/>
          <p:cNvSpPr txBox="1">
            <a:spLocks noChangeArrowheads="1"/>
          </p:cNvSpPr>
          <p:nvPr/>
        </p:nvSpPr>
        <p:spPr bwMode="auto">
          <a:xfrm>
            <a:off x="213528" y="3356809"/>
            <a:ext cx="1204825" cy="637362"/>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a:r>
              <a:rPr lang="en-GB" altLang="en-US" sz="1000" b="1" u="none" dirty="0"/>
              <a:t>Part </a:t>
            </a:r>
            <a:r>
              <a:rPr lang="en-GB" altLang="en-US" sz="1000" b="1" u="none" dirty="0" smtClean="0"/>
              <a:t>120</a:t>
            </a:r>
            <a:r>
              <a:rPr lang="en-GB" altLang="en-US" sz="1000" b="1" dirty="0"/>
              <a:t> </a:t>
            </a:r>
            <a:r>
              <a:rPr lang="en-GB" altLang="en-US" sz="1000" b="1" dirty="0" smtClean="0"/>
              <a:t>E2</a:t>
            </a:r>
            <a:r>
              <a:rPr lang="en-GB" altLang="en-US" sz="1000" b="0" u="none" dirty="0"/>
              <a:t/>
            </a:r>
            <a:br>
              <a:rPr lang="en-GB" altLang="en-US" sz="1000" b="0" u="none" dirty="0"/>
            </a:br>
            <a:r>
              <a:rPr lang="en-GB" altLang="en-US" sz="1000" b="0" u="none" dirty="0"/>
              <a:t>CAD </a:t>
            </a:r>
            <a:r>
              <a:rPr lang="en-GB" altLang="en-US" sz="1000" b="0" u="none" dirty="0" smtClean="0"/>
              <a:t>3D</a:t>
            </a:r>
            <a:r>
              <a:rPr lang="en-GB" altLang="en-US" sz="1000" dirty="0" smtClean="0"/>
              <a:t> </a:t>
            </a:r>
            <a:r>
              <a:rPr lang="en-GB" altLang="en-US" sz="1000" b="0" u="none" dirty="0" smtClean="0"/>
              <a:t>geometry </a:t>
            </a:r>
            <a:br>
              <a:rPr lang="en-GB" altLang="en-US" sz="1000" b="0" u="none" dirty="0" smtClean="0"/>
            </a:br>
            <a:r>
              <a:rPr lang="en-GB" altLang="en-US" sz="1000" b="0" u="none" dirty="0" smtClean="0"/>
              <a:t>with PMI </a:t>
            </a:r>
            <a:br>
              <a:rPr lang="en-GB" altLang="en-US" sz="1000" b="0" u="none" dirty="0" smtClean="0"/>
            </a:br>
            <a:r>
              <a:rPr lang="en-GB" altLang="en-US" sz="1000" b="0" u="none" dirty="0" smtClean="0"/>
              <a:t>Graphic presentation</a:t>
            </a:r>
            <a:endParaRPr lang="en-GB" altLang="en-US" sz="1000" b="0" u="none" dirty="0"/>
          </a:p>
        </p:txBody>
      </p:sp>
      <p:sp>
        <p:nvSpPr>
          <p:cNvPr id="17" name="Text Box 13"/>
          <p:cNvSpPr txBox="1">
            <a:spLocks noChangeArrowheads="1"/>
          </p:cNvSpPr>
          <p:nvPr/>
        </p:nvSpPr>
        <p:spPr bwMode="auto">
          <a:xfrm>
            <a:off x="108220" y="1851762"/>
            <a:ext cx="1441990" cy="4834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799" tIns="10799" rIns="10799" bIns="10799">
            <a:spAutoFit/>
          </a:bodyPr>
          <a:lstStyle/>
          <a:p>
            <a:pPr algn="ctr"/>
            <a:r>
              <a:rPr lang="en-GB" altLang="en-US" sz="1000" b="1" u="none" dirty="0"/>
              <a:t>Part </a:t>
            </a:r>
            <a:r>
              <a:rPr lang="en-GB" altLang="en-US" sz="1000" b="1" u="none" dirty="0" smtClean="0"/>
              <a:t>130</a:t>
            </a:r>
            <a:r>
              <a:rPr lang="en-GB" altLang="en-US" sz="1000" b="0" u="none" dirty="0"/>
              <a:t/>
            </a:r>
            <a:br>
              <a:rPr lang="en-GB" altLang="en-US" sz="1000" b="0" u="none" dirty="0"/>
            </a:br>
            <a:r>
              <a:rPr lang="en-GB" altLang="en-US" sz="1000" b="0" u="none" dirty="0"/>
              <a:t>CAD </a:t>
            </a:r>
            <a:r>
              <a:rPr lang="en-GB" altLang="en-US" sz="1000" b="0" u="none" dirty="0" smtClean="0"/>
              <a:t>3D with </a:t>
            </a:r>
            <a:r>
              <a:rPr lang="en-GB" altLang="en-US" sz="1000" dirty="0"/>
              <a:t>Manufacturing  Features</a:t>
            </a:r>
            <a:endParaRPr lang="en-GB" altLang="en-US" sz="1000" b="0" u="none" dirty="0"/>
          </a:p>
        </p:txBody>
      </p:sp>
      <p:sp>
        <p:nvSpPr>
          <p:cNvPr id="18" name="Text Box 14"/>
          <p:cNvSpPr txBox="1">
            <a:spLocks noChangeArrowheads="1"/>
          </p:cNvSpPr>
          <p:nvPr/>
        </p:nvSpPr>
        <p:spPr bwMode="auto">
          <a:xfrm>
            <a:off x="1682067" y="3354352"/>
            <a:ext cx="1175971" cy="637362"/>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defRPr sz="1000" b="1" u="none"/>
            </a:lvl1pPr>
          </a:lstStyle>
          <a:p>
            <a:r>
              <a:rPr lang="en-GB" altLang="en-US" dirty="0"/>
              <a:t>Part 125:</a:t>
            </a:r>
            <a:br>
              <a:rPr lang="en-GB" altLang="en-US" dirty="0"/>
            </a:br>
            <a:r>
              <a:rPr lang="en-GB" altLang="en-US" b="0" dirty="0"/>
              <a:t>CAD assembly</a:t>
            </a:r>
            <a:br>
              <a:rPr lang="en-GB" altLang="en-US" b="0" dirty="0"/>
            </a:br>
            <a:r>
              <a:rPr lang="en-GB" altLang="en-US" b="0" dirty="0"/>
              <a:t> structure with PMI </a:t>
            </a:r>
            <a:br>
              <a:rPr lang="en-GB" altLang="en-US" b="0" dirty="0"/>
            </a:br>
            <a:r>
              <a:rPr lang="en-GB" altLang="en-US" b="0" dirty="0"/>
              <a:t>graphic presentation</a:t>
            </a:r>
          </a:p>
        </p:txBody>
      </p:sp>
      <p:cxnSp>
        <p:nvCxnSpPr>
          <p:cNvPr id="20" name="AutoShape 16"/>
          <p:cNvCxnSpPr>
            <a:cxnSpLocks noChangeShapeType="1"/>
          </p:cNvCxnSpPr>
          <p:nvPr/>
        </p:nvCxnSpPr>
        <p:spPr bwMode="auto">
          <a:xfrm flipV="1">
            <a:off x="1514475" y="4267200"/>
            <a:ext cx="96838" cy="1588"/>
          </a:xfrm>
          <a:prstGeom prst="straightConnector1">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9"/>
          <p:cNvCxnSpPr>
            <a:cxnSpLocks noChangeShapeType="1"/>
            <a:stCxn id="14" idx="0"/>
            <a:endCxn id="16" idx="2"/>
          </p:cNvCxnSpPr>
          <p:nvPr/>
        </p:nvCxnSpPr>
        <p:spPr bwMode="auto">
          <a:xfrm flipH="1" flipV="1">
            <a:off x="815941" y="3994171"/>
            <a:ext cx="2870" cy="151646"/>
          </a:xfrm>
          <a:prstGeom prst="straightConnector1">
            <a:avLst/>
          </a:prstGeom>
          <a:noFill/>
          <a:ln w="12700">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20"/>
          <p:cNvCxnSpPr>
            <a:cxnSpLocks noChangeShapeType="1"/>
          </p:cNvCxnSpPr>
          <p:nvPr/>
        </p:nvCxnSpPr>
        <p:spPr bwMode="auto">
          <a:xfrm flipV="1">
            <a:off x="1038225" y="2684463"/>
            <a:ext cx="0" cy="149225"/>
          </a:xfrm>
          <a:prstGeom prst="straightConnector1">
            <a:avLst/>
          </a:prstGeom>
          <a:noFill/>
          <a:ln w="12700">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AutoShape 22"/>
          <p:cNvCxnSpPr>
            <a:cxnSpLocks noChangeShapeType="1"/>
            <a:stCxn id="15" idx="0"/>
            <a:endCxn id="18" idx="2"/>
          </p:cNvCxnSpPr>
          <p:nvPr/>
        </p:nvCxnSpPr>
        <p:spPr bwMode="auto">
          <a:xfrm flipH="1" flipV="1">
            <a:off x="2270053" y="3991714"/>
            <a:ext cx="863" cy="154103"/>
          </a:xfrm>
          <a:prstGeom prst="straightConnector1">
            <a:avLst/>
          </a:prstGeom>
          <a:noFill/>
          <a:ln w="12700">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Line 23"/>
          <p:cNvSpPr>
            <a:spLocks noChangeShapeType="1"/>
          </p:cNvSpPr>
          <p:nvPr/>
        </p:nvSpPr>
        <p:spPr bwMode="auto">
          <a:xfrm flipV="1">
            <a:off x="0" y="5150075"/>
            <a:ext cx="12212638" cy="3130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000"/>
          </a:p>
        </p:txBody>
      </p:sp>
      <p:sp>
        <p:nvSpPr>
          <p:cNvPr id="28" name="Text Box 24" descr="Diagonales larges vers le haut"/>
          <p:cNvSpPr txBox="1">
            <a:spLocks noChangeArrowheads="1"/>
          </p:cNvSpPr>
          <p:nvPr/>
        </p:nvSpPr>
        <p:spPr bwMode="auto">
          <a:xfrm>
            <a:off x="821228" y="4785728"/>
            <a:ext cx="1494969"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GB" altLang="en-US" b="1" dirty="0"/>
              <a:t>Part 100:</a:t>
            </a:r>
            <a:r>
              <a:rPr lang="en-GB" altLang="en-US" dirty="0"/>
              <a:t/>
            </a:r>
            <a:br>
              <a:rPr lang="en-GB" altLang="en-US" dirty="0"/>
            </a:br>
            <a:r>
              <a:rPr lang="en-GB" altLang="en-US" dirty="0"/>
              <a:t>Fundamentals &amp; concepts</a:t>
            </a:r>
          </a:p>
        </p:txBody>
      </p:sp>
      <p:cxnSp>
        <p:nvCxnSpPr>
          <p:cNvPr id="29" name="AutoShape 25"/>
          <p:cNvCxnSpPr>
            <a:cxnSpLocks noChangeShapeType="1"/>
            <a:stCxn id="28" idx="1"/>
            <a:endCxn id="14" idx="1"/>
          </p:cNvCxnSpPr>
          <p:nvPr/>
        </p:nvCxnSpPr>
        <p:spPr bwMode="auto">
          <a:xfrm rot="10800000">
            <a:off x="262084" y="4387555"/>
            <a:ext cx="559144" cy="562967"/>
          </a:xfrm>
          <a:prstGeom prst="bentConnector3">
            <a:avLst>
              <a:gd name="adj1" fmla="val 140884"/>
            </a:avLst>
          </a:prstGeom>
          <a:noFill/>
          <a:ln w="127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AutoShape 26"/>
          <p:cNvCxnSpPr>
            <a:cxnSpLocks noChangeShapeType="1"/>
            <a:stCxn id="28" idx="1"/>
            <a:endCxn id="16" idx="1"/>
          </p:cNvCxnSpPr>
          <p:nvPr/>
        </p:nvCxnSpPr>
        <p:spPr bwMode="auto">
          <a:xfrm rot="10800000">
            <a:off x="213528" y="3675491"/>
            <a:ext cx="607700" cy="1275031"/>
          </a:xfrm>
          <a:prstGeom prst="bentConnector3">
            <a:avLst>
              <a:gd name="adj1" fmla="val 129258"/>
            </a:avLst>
          </a:prstGeom>
          <a:noFill/>
          <a:ln w="127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AutoShape 28"/>
          <p:cNvCxnSpPr>
            <a:cxnSpLocks noChangeShapeType="1"/>
            <a:stCxn id="28" idx="3"/>
            <a:endCxn id="15" idx="3"/>
          </p:cNvCxnSpPr>
          <p:nvPr/>
        </p:nvCxnSpPr>
        <p:spPr bwMode="auto">
          <a:xfrm flipV="1">
            <a:off x="2316197" y="4387554"/>
            <a:ext cx="519461" cy="562967"/>
          </a:xfrm>
          <a:prstGeom prst="bentConnector3">
            <a:avLst>
              <a:gd name="adj1" fmla="val 144007"/>
            </a:avLst>
          </a:prstGeom>
          <a:noFill/>
          <a:ln w="12700">
            <a:solidFill>
              <a:schemeClr val="accent2"/>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Text Box 31"/>
          <p:cNvSpPr txBox="1">
            <a:spLocks noChangeArrowheads="1"/>
          </p:cNvSpPr>
          <p:nvPr/>
        </p:nvSpPr>
        <p:spPr bwMode="auto">
          <a:xfrm>
            <a:off x="7184836" y="5272088"/>
            <a:ext cx="911476" cy="760473"/>
          </a:xfrm>
          <a:prstGeom prst="rect">
            <a:avLst/>
          </a:prstGeom>
          <a:solidFill>
            <a:srgbClr val="FF99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GB" altLang="en-US" sz="1600" u="none" dirty="0"/>
              <a:t>Common </a:t>
            </a:r>
            <a:r>
              <a:rPr lang="en-GB" altLang="en-US" sz="1600" u="none" dirty="0" smtClean="0"/>
              <a:t/>
            </a:r>
            <a:br>
              <a:rPr lang="en-GB" altLang="en-US" sz="1600" u="none" dirty="0" smtClean="0"/>
            </a:br>
            <a:r>
              <a:rPr lang="en-GB" altLang="en-US" sz="1600" u="none" dirty="0" smtClean="0"/>
              <a:t>Process</a:t>
            </a:r>
            <a:r>
              <a:rPr lang="en-GB" altLang="en-US" sz="1600" u="none" dirty="0"/>
              <a:t/>
            </a:r>
            <a:br>
              <a:rPr lang="en-GB" altLang="en-US" sz="1600" u="none" dirty="0"/>
            </a:br>
            <a:r>
              <a:rPr lang="en-GB" altLang="en-US" sz="1600" u="none" dirty="0"/>
              <a:t>Parts  </a:t>
            </a:r>
          </a:p>
        </p:txBody>
      </p:sp>
      <p:sp>
        <p:nvSpPr>
          <p:cNvPr id="36" name="Text Box 32"/>
          <p:cNvSpPr txBox="1">
            <a:spLocks noChangeArrowheads="1"/>
          </p:cNvSpPr>
          <p:nvPr/>
        </p:nvSpPr>
        <p:spPr bwMode="auto">
          <a:xfrm>
            <a:off x="562839" y="1176338"/>
            <a:ext cx="1779446" cy="383873"/>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u="none" dirty="0"/>
              <a:t>CAD Geometry </a:t>
            </a:r>
            <a:r>
              <a:rPr lang="en-GB" altLang="en-US" sz="1200" u="none" dirty="0" smtClean="0"/>
              <a:t>with PMI</a:t>
            </a:r>
            <a:br>
              <a:rPr lang="en-GB" altLang="en-US" sz="1200" u="none" dirty="0" smtClean="0"/>
            </a:br>
            <a:r>
              <a:rPr lang="en-GB" altLang="en-US" sz="1200" dirty="0" smtClean="0"/>
              <a:t>&amp; Mechanical information </a:t>
            </a:r>
            <a:endParaRPr lang="en-GB" altLang="en-US" sz="1200" u="none" dirty="0"/>
          </a:p>
        </p:txBody>
      </p:sp>
      <p:sp>
        <p:nvSpPr>
          <p:cNvPr id="37" name="Text Box 33"/>
          <p:cNvSpPr txBox="1">
            <a:spLocks noChangeArrowheads="1"/>
          </p:cNvSpPr>
          <p:nvPr/>
        </p:nvSpPr>
        <p:spPr bwMode="auto">
          <a:xfrm>
            <a:off x="3118926" y="1197947"/>
            <a:ext cx="1683134" cy="391141"/>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 tIns="7200" rIns="7200" bIns="7200">
            <a:spAutoFit/>
          </a:bodyPr>
          <a:lstStyle/>
          <a:p>
            <a:pPr algn="ctr" eaLnBrk="1" hangingPunct="1">
              <a:spcBef>
                <a:spcPct val="50000"/>
              </a:spcBef>
            </a:pPr>
            <a:r>
              <a:rPr lang="en-GB" altLang="en-US" sz="1200" u="none" dirty="0"/>
              <a:t>Product </a:t>
            </a:r>
            <a:r>
              <a:rPr lang="en-GB" altLang="en-US" sz="1200" u="none" dirty="0" smtClean="0"/>
              <a:t>Management</a:t>
            </a:r>
            <a:br>
              <a:rPr lang="en-GB" altLang="en-US" sz="1200" u="none" dirty="0" smtClean="0"/>
            </a:br>
            <a:r>
              <a:rPr lang="en-GB" altLang="en-US" sz="1200" u="none" dirty="0" smtClean="0"/>
              <a:t>Data</a:t>
            </a:r>
            <a:endParaRPr lang="en-GB" altLang="en-US" sz="1200" u="none" dirty="0"/>
          </a:p>
        </p:txBody>
      </p:sp>
      <p:sp>
        <p:nvSpPr>
          <p:cNvPr id="38" name="Text Box 34"/>
          <p:cNvSpPr txBox="1">
            <a:spLocks noChangeArrowheads="1"/>
          </p:cNvSpPr>
          <p:nvPr/>
        </p:nvSpPr>
        <p:spPr bwMode="auto">
          <a:xfrm>
            <a:off x="5196164" y="1196567"/>
            <a:ext cx="993229" cy="391141"/>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dirty="0" smtClean="0"/>
              <a:t>Advanced </a:t>
            </a:r>
            <a:br>
              <a:rPr lang="en-GB" altLang="en-US" sz="1200" dirty="0" smtClean="0"/>
            </a:br>
            <a:r>
              <a:rPr lang="en-GB" altLang="en-US" sz="1200" dirty="0" smtClean="0"/>
              <a:t>Manufacturing</a:t>
            </a:r>
            <a:endParaRPr lang="en-GB" altLang="en-US" sz="1200" u="none" dirty="0"/>
          </a:p>
        </p:txBody>
      </p:sp>
      <p:sp>
        <p:nvSpPr>
          <p:cNvPr id="39" name="Text Box 35"/>
          <p:cNvSpPr txBox="1">
            <a:spLocks noChangeArrowheads="1"/>
          </p:cNvSpPr>
          <p:nvPr/>
        </p:nvSpPr>
        <p:spPr bwMode="auto">
          <a:xfrm>
            <a:off x="9382786" y="1195388"/>
            <a:ext cx="1443224" cy="391141"/>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u="none" dirty="0" smtClean="0"/>
              <a:t>Engineering Analysis</a:t>
            </a:r>
            <a:br>
              <a:rPr lang="en-GB" altLang="en-US" sz="1200" u="none" dirty="0" smtClean="0"/>
            </a:br>
            <a:r>
              <a:rPr lang="en-GB" altLang="en-US" sz="1200" u="none" dirty="0" smtClean="0"/>
              <a:t>&amp; Simulation</a:t>
            </a:r>
            <a:endParaRPr lang="en-GB" altLang="en-US" sz="1200" u="none" dirty="0"/>
          </a:p>
        </p:txBody>
      </p:sp>
      <p:sp>
        <p:nvSpPr>
          <p:cNvPr id="40" name="Text Box 36"/>
          <p:cNvSpPr txBox="1">
            <a:spLocks noChangeArrowheads="1"/>
          </p:cNvSpPr>
          <p:nvPr/>
        </p:nvSpPr>
        <p:spPr bwMode="auto">
          <a:xfrm>
            <a:off x="8444853" y="1195388"/>
            <a:ext cx="450558" cy="199207"/>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u="none" dirty="0" smtClean="0"/>
              <a:t>MBSE</a:t>
            </a:r>
            <a:endParaRPr lang="en-GB" altLang="en-US" sz="1200" u="none" dirty="0"/>
          </a:p>
        </p:txBody>
      </p:sp>
      <p:sp>
        <p:nvSpPr>
          <p:cNvPr id="41" name="Line 37"/>
          <p:cNvSpPr>
            <a:spLocks noChangeShapeType="1"/>
          </p:cNvSpPr>
          <p:nvPr/>
        </p:nvSpPr>
        <p:spPr bwMode="auto">
          <a:xfrm>
            <a:off x="3033713" y="1195388"/>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Line 38"/>
          <p:cNvSpPr>
            <a:spLocks noChangeShapeType="1"/>
          </p:cNvSpPr>
          <p:nvPr/>
        </p:nvSpPr>
        <p:spPr bwMode="auto">
          <a:xfrm>
            <a:off x="4903162" y="1230313"/>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Text Box 39"/>
          <p:cNvSpPr txBox="1">
            <a:spLocks noChangeArrowheads="1"/>
          </p:cNvSpPr>
          <p:nvPr/>
        </p:nvSpPr>
        <p:spPr bwMode="auto">
          <a:xfrm>
            <a:off x="3187954" y="4784176"/>
            <a:ext cx="1494968" cy="329585"/>
          </a:xfrm>
          <a:prstGeom prst="rect">
            <a:avLst/>
          </a:prstGeom>
          <a:pattFill prst="wdUpDiag">
            <a:fgClr>
              <a:srgbClr val="99FF99"/>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defRPr sz="1000" b="1" u="none"/>
            </a:lvl1pPr>
          </a:lstStyle>
          <a:p>
            <a:r>
              <a:rPr lang="en-GB" altLang="en-US" dirty="0"/>
              <a:t>Part 200:</a:t>
            </a:r>
            <a:br>
              <a:rPr lang="en-GB" altLang="en-US" dirty="0"/>
            </a:br>
            <a:r>
              <a:rPr lang="en-GB" altLang="en-US" b="0" dirty="0"/>
              <a:t>Fundamentals &amp; concepts</a:t>
            </a:r>
          </a:p>
        </p:txBody>
      </p:sp>
      <p:cxnSp>
        <p:nvCxnSpPr>
          <p:cNvPr id="44" name="AutoShape 40"/>
          <p:cNvCxnSpPr>
            <a:cxnSpLocks noChangeShapeType="1"/>
            <a:endCxn id="12" idx="0"/>
          </p:cNvCxnSpPr>
          <p:nvPr/>
        </p:nvCxnSpPr>
        <p:spPr bwMode="auto">
          <a:xfrm>
            <a:off x="1568713" y="5212135"/>
            <a:ext cx="1450780" cy="425880"/>
          </a:xfrm>
          <a:prstGeom prst="straightConnector1">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AutoShape 41"/>
          <p:cNvCxnSpPr>
            <a:cxnSpLocks noChangeShapeType="1"/>
            <a:endCxn id="12" idx="0"/>
          </p:cNvCxnSpPr>
          <p:nvPr/>
        </p:nvCxnSpPr>
        <p:spPr bwMode="auto">
          <a:xfrm flipH="1">
            <a:off x="3019493" y="5210583"/>
            <a:ext cx="915946" cy="427432"/>
          </a:xfrm>
          <a:prstGeom prst="straightConnector1">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 Box 42"/>
          <p:cNvSpPr txBox="1">
            <a:spLocks noChangeArrowheads="1"/>
          </p:cNvSpPr>
          <p:nvPr/>
        </p:nvSpPr>
        <p:spPr bwMode="auto">
          <a:xfrm>
            <a:off x="115630" y="5267244"/>
            <a:ext cx="1174369" cy="268030"/>
          </a:xfrm>
          <a:prstGeom prst="rect">
            <a:avLst/>
          </a:prstGeom>
          <a:solidFill>
            <a:srgbClr val="FF99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GB" altLang="en-US" sz="1600" u="none" dirty="0"/>
              <a:t>Basic Parts  </a:t>
            </a:r>
          </a:p>
        </p:txBody>
      </p:sp>
      <p:sp>
        <p:nvSpPr>
          <p:cNvPr id="48" name="Text Box 44"/>
          <p:cNvSpPr txBox="1">
            <a:spLocks noChangeArrowheads="1"/>
          </p:cNvSpPr>
          <p:nvPr/>
        </p:nvSpPr>
        <p:spPr bwMode="auto">
          <a:xfrm>
            <a:off x="6819235" y="6196722"/>
            <a:ext cx="1749846" cy="153888"/>
          </a:xfrm>
          <a:prstGeom prst="rect">
            <a:avLst/>
          </a:prstGeom>
          <a:solidFill>
            <a:srgbClr val="EAEAEA"/>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a:t>
            </a:r>
            <a:r>
              <a:rPr lang="en-GB" altLang="en-US" sz="1000" b="1" u="none" dirty="0" smtClean="0"/>
              <a:t>20</a:t>
            </a:r>
            <a:r>
              <a:rPr lang="en-GB" altLang="en-US" sz="1000" b="0" u="none" dirty="0" smtClean="0"/>
              <a:t>: </a:t>
            </a:r>
            <a:r>
              <a:rPr lang="en-GB" altLang="en-US" sz="1000" b="0" u="none" dirty="0"/>
              <a:t>Preservation Planning</a:t>
            </a:r>
          </a:p>
        </p:txBody>
      </p:sp>
      <p:sp>
        <p:nvSpPr>
          <p:cNvPr id="49" name="Text Box 45"/>
          <p:cNvSpPr txBox="1">
            <a:spLocks noChangeArrowheads="1"/>
          </p:cNvSpPr>
          <p:nvPr/>
        </p:nvSpPr>
        <p:spPr bwMode="auto">
          <a:xfrm>
            <a:off x="5255097" y="6228996"/>
            <a:ext cx="1022084"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15</a:t>
            </a:r>
            <a:r>
              <a:rPr lang="en-GB" altLang="en-US" sz="1000" b="0" u="none" dirty="0"/>
              <a:t>: Removal</a:t>
            </a:r>
          </a:p>
        </p:txBody>
      </p:sp>
      <p:sp>
        <p:nvSpPr>
          <p:cNvPr id="50" name="Text Box 46"/>
          <p:cNvSpPr txBox="1">
            <a:spLocks noChangeArrowheads="1"/>
          </p:cNvSpPr>
          <p:nvPr/>
        </p:nvSpPr>
        <p:spPr bwMode="auto">
          <a:xfrm>
            <a:off x="5255097" y="6019446"/>
            <a:ext cx="1022084"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14</a:t>
            </a:r>
            <a:r>
              <a:rPr lang="en-GB" altLang="en-US" sz="1000" b="0" u="none" dirty="0"/>
              <a:t>: Retrieval</a:t>
            </a:r>
          </a:p>
        </p:txBody>
      </p:sp>
      <p:sp>
        <p:nvSpPr>
          <p:cNvPr id="51" name="Text Box 47"/>
          <p:cNvSpPr txBox="1">
            <a:spLocks noChangeArrowheads="1"/>
          </p:cNvSpPr>
          <p:nvPr/>
        </p:nvSpPr>
        <p:spPr bwMode="auto">
          <a:xfrm>
            <a:off x="5268887" y="5822596"/>
            <a:ext cx="1453291"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13</a:t>
            </a:r>
            <a:r>
              <a:rPr lang="en-GB" altLang="en-US" sz="1000" b="0" u="none" dirty="0"/>
              <a:t>: Archival Storage</a:t>
            </a:r>
          </a:p>
        </p:txBody>
      </p:sp>
      <p:sp>
        <p:nvSpPr>
          <p:cNvPr id="52" name="Text Box 48"/>
          <p:cNvSpPr txBox="1">
            <a:spLocks noChangeArrowheads="1"/>
          </p:cNvSpPr>
          <p:nvPr/>
        </p:nvSpPr>
        <p:spPr bwMode="auto">
          <a:xfrm>
            <a:off x="5280471" y="5622571"/>
            <a:ext cx="863386"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12</a:t>
            </a:r>
            <a:r>
              <a:rPr lang="en-GB" altLang="en-US" sz="1000" b="0" u="none" dirty="0"/>
              <a:t>: Ingest</a:t>
            </a:r>
          </a:p>
        </p:txBody>
      </p:sp>
      <p:sp>
        <p:nvSpPr>
          <p:cNvPr id="53" name="Text Box 49"/>
          <p:cNvSpPr txBox="1">
            <a:spLocks noChangeArrowheads="1"/>
          </p:cNvSpPr>
          <p:nvPr/>
        </p:nvSpPr>
        <p:spPr bwMode="auto">
          <a:xfrm>
            <a:off x="5300506" y="5425721"/>
            <a:ext cx="1480542"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11</a:t>
            </a:r>
            <a:r>
              <a:rPr lang="en-GB" altLang="en-US" sz="1000" b="0" u="none" dirty="0"/>
              <a:t>: Data Preparation</a:t>
            </a:r>
          </a:p>
        </p:txBody>
      </p:sp>
      <p:sp>
        <p:nvSpPr>
          <p:cNvPr id="54" name="Text Box 50"/>
          <p:cNvSpPr txBox="1">
            <a:spLocks noChangeArrowheads="1"/>
          </p:cNvSpPr>
          <p:nvPr/>
        </p:nvSpPr>
        <p:spPr bwMode="auto">
          <a:xfrm>
            <a:off x="5311432" y="5235221"/>
            <a:ext cx="1519014" cy="153888"/>
          </a:xfrm>
          <a:prstGeom prst="rect">
            <a:avLst/>
          </a:prstGeom>
          <a:solidFill>
            <a:srgbClr val="99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0" rIns="10799" bIns="0">
            <a:spAutoFit/>
          </a:bodyPr>
          <a:lstStyle/>
          <a:p>
            <a:pPr algn="ctr" eaLnBrk="1" hangingPunct="1">
              <a:spcBef>
                <a:spcPct val="50000"/>
              </a:spcBef>
            </a:pPr>
            <a:r>
              <a:rPr lang="en-GB" altLang="en-US" sz="1000" b="1" u="none" dirty="0"/>
              <a:t>Part 10</a:t>
            </a:r>
            <a:r>
              <a:rPr lang="en-GB" altLang="en-US" sz="1000" b="0" u="none" dirty="0"/>
              <a:t>: Common Process</a:t>
            </a:r>
          </a:p>
        </p:txBody>
      </p:sp>
      <p:sp>
        <p:nvSpPr>
          <p:cNvPr id="56" name="Text Box 52"/>
          <p:cNvSpPr txBox="1">
            <a:spLocks noChangeArrowheads="1"/>
          </p:cNvSpPr>
          <p:nvPr/>
        </p:nvSpPr>
        <p:spPr bwMode="auto">
          <a:xfrm>
            <a:off x="3887668" y="1554163"/>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a:t>P2xx</a:t>
            </a:r>
          </a:p>
        </p:txBody>
      </p:sp>
      <p:sp>
        <p:nvSpPr>
          <p:cNvPr id="57" name="Text Box 53"/>
          <p:cNvSpPr txBox="1">
            <a:spLocks noChangeArrowheads="1"/>
          </p:cNvSpPr>
          <p:nvPr/>
        </p:nvSpPr>
        <p:spPr bwMode="auto">
          <a:xfrm>
            <a:off x="7034062" y="1549254"/>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a:t>P4xx</a:t>
            </a:r>
          </a:p>
        </p:txBody>
      </p:sp>
      <p:sp>
        <p:nvSpPr>
          <p:cNvPr id="59" name="Text Box 55"/>
          <p:cNvSpPr txBox="1">
            <a:spLocks noChangeArrowheads="1"/>
          </p:cNvSpPr>
          <p:nvPr/>
        </p:nvSpPr>
        <p:spPr bwMode="auto">
          <a:xfrm>
            <a:off x="8475436" y="1541463"/>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smtClean="0"/>
              <a:t>P5xx</a:t>
            </a:r>
            <a:endParaRPr lang="en-GB" altLang="en-US" sz="1800" dirty="0"/>
          </a:p>
        </p:txBody>
      </p:sp>
      <p:sp>
        <p:nvSpPr>
          <p:cNvPr id="63" name="Text Box 69"/>
          <p:cNvSpPr txBox="1">
            <a:spLocks noChangeArrowheads="1"/>
          </p:cNvSpPr>
          <p:nvPr/>
        </p:nvSpPr>
        <p:spPr bwMode="auto">
          <a:xfrm rot="1956041">
            <a:off x="9429918" y="5268341"/>
            <a:ext cx="236725" cy="14492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999" tIns="10799" rIns="17999" bIns="10799">
            <a:spAutoFit/>
          </a:bodyPr>
          <a:lstStyle/>
          <a:p>
            <a:pPr algn="ctr" eaLnBrk="1" hangingPunct="1">
              <a:spcBef>
                <a:spcPct val="50000"/>
              </a:spcBef>
            </a:pPr>
            <a:r>
              <a:rPr lang="en-GB" altLang="en-US" sz="800" u="none"/>
              <a:t>REL</a:t>
            </a:r>
          </a:p>
        </p:txBody>
      </p:sp>
      <p:sp>
        <p:nvSpPr>
          <p:cNvPr id="64" name="Text Box 70"/>
          <p:cNvSpPr txBox="1">
            <a:spLocks noChangeArrowheads="1"/>
          </p:cNvSpPr>
          <p:nvPr/>
        </p:nvSpPr>
        <p:spPr bwMode="auto">
          <a:xfrm>
            <a:off x="9771123" y="5239334"/>
            <a:ext cx="1229818" cy="369328"/>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900" u="none" dirty="0"/>
              <a:t>: Release </a:t>
            </a:r>
            <a:r>
              <a:rPr lang="en-GB" altLang="en-US" sz="900" u="none" dirty="0" smtClean="0"/>
              <a:t>NAS9300 </a:t>
            </a:r>
            <a:br>
              <a:rPr lang="en-GB" altLang="en-US" sz="900" u="none" dirty="0" smtClean="0"/>
            </a:br>
            <a:r>
              <a:rPr lang="en-GB" altLang="en-US" sz="900" u="none" dirty="0" smtClean="0"/>
              <a:t>/ prEN9300</a:t>
            </a:r>
            <a:endParaRPr lang="en-GB" altLang="en-US" sz="900" u="none" dirty="0"/>
          </a:p>
        </p:txBody>
      </p:sp>
      <p:sp>
        <p:nvSpPr>
          <p:cNvPr id="65" name="Text Box 71"/>
          <p:cNvSpPr txBox="1">
            <a:spLocks noChangeArrowheads="1"/>
          </p:cNvSpPr>
          <p:nvPr/>
        </p:nvSpPr>
        <p:spPr bwMode="auto">
          <a:xfrm rot="1956041">
            <a:off x="9300986" y="6056201"/>
            <a:ext cx="381394" cy="147080"/>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784" tIns="11869" rIns="19784" bIns="11869">
            <a:spAutoFit/>
          </a:bodyPr>
          <a:lstStyle/>
          <a:p>
            <a:pPr algn="ctr" eaLnBrk="1" hangingPunct="1">
              <a:spcBef>
                <a:spcPct val="50000"/>
              </a:spcBef>
            </a:pPr>
            <a:r>
              <a:rPr lang="en-GB" altLang="en-US" sz="800" u="none"/>
              <a:t>DRAFT</a:t>
            </a:r>
          </a:p>
        </p:txBody>
      </p:sp>
      <p:sp>
        <p:nvSpPr>
          <p:cNvPr id="66" name="Text Box 72"/>
          <p:cNvSpPr txBox="1">
            <a:spLocks noChangeArrowheads="1"/>
          </p:cNvSpPr>
          <p:nvPr/>
        </p:nvSpPr>
        <p:spPr bwMode="auto">
          <a:xfrm>
            <a:off x="9862841" y="6115487"/>
            <a:ext cx="815808" cy="162469"/>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784" tIns="11869" rIns="19784" bIns="11869">
            <a:spAutoFit/>
          </a:bodyPr>
          <a:lstStyle/>
          <a:p>
            <a:pPr algn="ctr" eaLnBrk="1" hangingPunct="1">
              <a:spcBef>
                <a:spcPct val="50000"/>
              </a:spcBef>
              <a:buSzPct val="120000"/>
            </a:pPr>
            <a:r>
              <a:rPr lang="en-GB" altLang="en-US" sz="900" u="none" dirty="0"/>
              <a:t>: In preparation</a:t>
            </a:r>
          </a:p>
        </p:txBody>
      </p:sp>
      <p:sp>
        <p:nvSpPr>
          <p:cNvPr id="67" name="Text Box 73" descr="Diagonales larges vers le haut"/>
          <p:cNvSpPr txBox="1">
            <a:spLocks noChangeArrowheads="1"/>
          </p:cNvSpPr>
          <p:nvPr/>
        </p:nvSpPr>
        <p:spPr bwMode="auto">
          <a:xfrm>
            <a:off x="3951788" y="6068563"/>
            <a:ext cx="1143911" cy="329585"/>
          </a:xfrm>
          <a:prstGeom prst="rect">
            <a:avLst/>
          </a:prstGeom>
          <a:pattFill prst="wdUpDiag">
            <a:fgClr>
              <a:srgbClr val="99FF99"/>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US" altLang="en-US" sz="1000" b="1" u="none" dirty="0"/>
              <a:t>Part </a:t>
            </a:r>
            <a:r>
              <a:rPr lang="en-US" altLang="en-US" sz="1000" b="1" u="none" dirty="0" smtClean="0"/>
              <a:t>7 E3</a:t>
            </a:r>
            <a:r>
              <a:rPr lang="en-US" altLang="en-US" sz="1000" b="0" u="none" dirty="0"/>
              <a:t/>
            </a:r>
            <a:br>
              <a:rPr lang="en-US" altLang="en-US" sz="1000" b="0" u="none" dirty="0"/>
            </a:br>
            <a:r>
              <a:rPr lang="en-US" altLang="en-US" sz="1000" b="0" u="none" dirty="0"/>
              <a:t>Terms </a:t>
            </a:r>
            <a:r>
              <a:rPr lang="en-US" altLang="en-US" sz="1000" dirty="0" smtClean="0"/>
              <a:t>&amp; </a:t>
            </a:r>
            <a:r>
              <a:rPr lang="en-US" altLang="en-US" sz="1000" b="0" u="none" dirty="0" smtClean="0"/>
              <a:t>references</a:t>
            </a:r>
            <a:endParaRPr lang="en-GB" altLang="en-US" sz="1000" b="0" u="none" dirty="0"/>
          </a:p>
        </p:txBody>
      </p:sp>
      <p:sp>
        <p:nvSpPr>
          <p:cNvPr id="68" name="Text Box 74"/>
          <p:cNvSpPr txBox="1">
            <a:spLocks noChangeArrowheads="1"/>
          </p:cNvSpPr>
          <p:nvPr/>
        </p:nvSpPr>
        <p:spPr bwMode="auto">
          <a:xfrm>
            <a:off x="9790581" y="5566165"/>
            <a:ext cx="1601714" cy="369328"/>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eaLnBrk="1" hangingPunct="1">
              <a:spcBef>
                <a:spcPct val="50000"/>
              </a:spcBef>
              <a:buSzPct val="120000"/>
            </a:pPr>
            <a:r>
              <a:rPr lang="en-GB" altLang="en-US" sz="900" u="none" dirty="0"/>
              <a:t>: Comments received </a:t>
            </a:r>
            <a:br>
              <a:rPr lang="en-GB" altLang="en-US" sz="900" u="none" dirty="0"/>
            </a:br>
            <a:r>
              <a:rPr lang="en-GB" altLang="en-US" sz="900" u="none" dirty="0"/>
              <a:t>answers/update in progress</a:t>
            </a:r>
          </a:p>
        </p:txBody>
      </p:sp>
      <p:sp>
        <p:nvSpPr>
          <p:cNvPr id="69" name="Text Box 75" descr="Diagonales larges vers le haut"/>
          <p:cNvSpPr txBox="1">
            <a:spLocks noChangeArrowheads="1"/>
          </p:cNvSpPr>
          <p:nvPr/>
        </p:nvSpPr>
        <p:spPr bwMode="auto">
          <a:xfrm rot="1956041">
            <a:off x="9211480" y="5497806"/>
            <a:ext cx="597401" cy="144920"/>
          </a:xfrm>
          <a:prstGeom prst="rect">
            <a:avLst/>
          </a:prstGeom>
          <a:pattFill prst="wdUpDiag">
            <a:fgClr>
              <a:srgbClr val="99FF99"/>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7999" tIns="10799" rIns="17999" bIns="10799">
            <a:spAutoFit/>
          </a:bodyPr>
          <a:lstStyle/>
          <a:p>
            <a:pPr algn="ctr" eaLnBrk="1" hangingPunct="1">
              <a:spcBef>
                <a:spcPct val="50000"/>
              </a:spcBef>
            </a:pPr>
            <a:r>
              <a:rPr lang="en-GB" altLang="en-US" sz="800" u="none" dirty="0"/>
              <a:t>FINAL REV.</a:t>
            </a:r>
          </a:p>
        </p:txBody>
      </p:sp>
      <p:sp>
        <p:nvSpPr>
          <p:cNvPr id="70" name="Text Box 76" descr="Diagonales larges vers le haut"/>
          <p:cNvSpPr txBox="1">
            <a:spLocks noChangeArrowheads="1"/>
          </p:cNvSpPr>
          <p:nvPr/>
        </p:nvSpPr>
        <p:spPr bwMode="auto">
          <a:xfrm>
            <a:off x="108220" y="6074319"/>
            <a:ext cx="1650460"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defPPr>
              <a:defRPr lang="en-US"/>
            </a:defPPr>
            <a:lvl1pPr algn="ctr">
              <a:buSzPct val="80000"/>
              <a:buFont typeface="Webdings" pitchFamily="18" charset="2"/>
              <a:buNone/>
              <a:defRPr sz="1000" b="0" u="none"/>
            </a:lvl1pPr>
          </a:lstStyle>
          <a:p>
            <a:r>
              <a:rPr lang="en-US" altLang="en-US" b="1" dirty="0"/>
              <a:t>Part 5:</a:t>
            </a:r>
            <a:r>
              <a:rPr lang="en-US" altLang="en-US" dirty="0"/>
              <a:t/>
            </a:r>
            <a:br>
              <a:rPr lang="en-US" altLang="en-US" dirty="0"/>
            </a:br>
            <a:r>
              <a:rPr lang="en-US" altLang="en-US" dirty="0"/>
              <a:t>Authentication &amp; Verification</a:t>
            </a:r>
            <a:endParaRPr lang="en-GB" altLang="en-US" dirty="0"/>
          </a:p>
        </p:txBody>
      </p:sp>
      <p:sp>
        <p:nvSpPr>
          <p:cNvPr id="71" name="Text Box 77"/>
          <p:cNvSpPr txBox="1">
            <a:spLocks noChangeArrowheads="1"/>
          </p:cNvSpPr>
          <p:nvPr/>
        </p:nvSpPr>
        <p:spPr bwMode="auto">
          <a:xfrm>
            <a:off x="1818042" y="6066954"/>
            <a:ext cx="1992606" cy="32958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799" tIns="10799" rIns="10799" bIns="10799">
            <a:spAutoFit/>
          </a:bodyPr>
          <a:lstStyle/>
          <a:p>
            <a:pPr algn="ctr" eaLnBrk="1" hangingPunct="1">
              <a:spcBef>
                <a:spcPct val="50000"/>
              </a:spcBef>
            </a:pPr>
            <a:r>
              <a:rPr lang="en-US" altLang="en-US" sz="1000" b="1" u="none" dirty="0"/>
              <a:t>Part 6:</a:t>
            </a:r>
            <a:r>
              <a:rPr lang="en-US" altLang="en-US" sz="1000" b="0" u="none" dirty="0"/>
              <a:t/>
            </a:r>
            <a:br>
              <a:rPr lang="en-US" altLang="en-US" sz="1000" b="0" u="none" dirty="0"/>
            </a:br>
            <a:r>
              <a:rPr lang="en-US" altLang="en-US" sz="1000" b="0" u="none" dirty="0"/>
              <a:t>System </a:t>
            </a:r>
            <a:r>
              <a:rPr lang="en-US" altLang="en-US" sz="1000" b="0" u="none" dirty="0" smtClean="0"/>
              <a:t>Architecture Framework</a:t>
            </a:r>
            <a:endParaRPr lang="en-GB" altLang="en-US" sz="1000" b="0" u="none" dirty="0"/>
          </a:p>
        </p:txBody>
      </p:sp>
      <p:sp>
        <p:nvSpPr>
          <p:cNvPr id="72" name="Text Box 81"/>
          <p:cNvSpPr txBox="1">
            <a:spLocks noChangeArrowheads="1"/>
          </p:cNvSpPr>
          <p:nvPr/>
        </p:nvSpPr>
        <p:spPr bwMode="auto">
          <a:xfrm>
            <a:off x="9245493" y="6243992"/>
            <a:ext cx="567778" cy="261606"/>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100" u="none" dirty="0" smtClean="0">
                <a:solidFill>
                  <a:srgbClr val="FF3300"/>
                </a:solidFill>
              </a:rPr>
              <a:t>Q3/18</a:t>
            </a:r>
            <a:endParaRPr lang="en-GB" altLang="en-US" sz="1100" u="none" dirty="0">
              <a:solidFill>
                <a:srgbClr val="FF3300"/>
              </a:solidFill>
            </a:endParaRPr>
          </a:p>
        </p:txBody>
      </p:sp>
      <p:sp>
        <p:nvSpPr>
          <p:cNvPr id="73" name="Text Box 82"/>
          <p:cNvSpPr txBox="1">
            <a:spLocks noChangeArrowheads="1"/>
          </p:cNvSpPr>
          <p:nvPr/>
        </p:nvSpPr>
        <p:spPr bwMode="auto">
          <a:xfrm>
            <a:off x="211290" y="2686050"/>
            <a:ext cx="756931"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u="none">
                <a:solidFill>
                  <a:srgbClr val="FF3300"/>
                </a:solidFill>
              </a:rPr>
              <a:t>V1: Q3/09</a:t>
            </a:r>
          </a:p>
        </p:txBody>
      </p:sp>
      <p:sp>
        <p:nvSpPr>
          <p:cNvPr id="78" name="Text Box 100"/>
          <p:cNvSpPr txBox="1">
            <a:spLocks noChangeArrowheads="1"/>
          </p:cNvSpPr>
          <p:nvPr/>
        </p:nvSpPr>
        <p:spPr bwMode="auto">
          <a:xfrm>
            <a:off x="5275306" y="743715"/>
            <a:ext cx="2840037" cy="349250"/>
          </a:xfrm>
          <a:prstGeom prst="rect">
            <a:avLst/>
          </a:prstGeom>
          <a:solidFill>
            <a:srgbClr val="FF99FF"/>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pPr>
            <a:r>
              <a:rPr lang="en-US" altLang="en-US" sz="1600" u="none" dirty="0"/>
              <a:t>Data Domain Specific Parts</a:t>
            </a:r>
            <a:endParaRPr lang="en-GB" altLang="en-US" sz="1600" u="none" dirty="0"/>
          </a:p>
        </p:txBody>
      </p:sp>
      <p:sp>
        <p:nvSpPr>
          <p:cNvPr id="79" name="Text Box 101"/>
          <p:cNvSpPr txBox="1">
            <a:spLocks noChangeArrowheads="1"/>
          </p:cNvSpPr>
          <p:nvPr/>
        </p:nvSpPr>
        <p:spPr bwMode="auto">
          <a:xfrm rot="1956041">
            <a:off x="9250777" y="5766526"/>
            <a:ext cx="435896" cy="14708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784" tIns="11869" rIns="19784" bIns="11869">
            <a:spAutoFit/>
          </a:bodyPr>
          <a:lstStyle/>
          <a:p>
            <a:pPr algn="ctr" eaLnBrk="1" hangingPunct="1">
              <a:spcBef>
                <a:spcPct val="50000"/>
              </a:spcBef>
            </a:pPr>
            <a:r>
              <a:rPr lang="en-GB" altLang="en-US" sz="800" u="none"/>
              <a:t>BALLOT</a:t>
            </a:r>
          </a:p>
        </p:txBody>
      </p:sp>
      <p:sp>
        <p:nvSpPr>
          <p:cNvPr id="80" name="Text Box 102"/>
          <p:cNvSpPr txBox="1">
            <a:spLocks noChangeArrowheads="1"/>
          </p:cNvSpPr>
          <p:nvPr/>
        </p:nvSpPr>
        <p:spPr bwMode="auto">
          <a:xfrm>
            <a:off x="9856832" y="5911850"/>
            <a:ext cx="1566013" cy="162469"/>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784" tIns="11869" rIns="19784" bIns="11869">
            <a:spAutoFit/>
          </a:bodyPr>
          <a:lstStyle/>
          <a:p>
            <a:pPr algn="ctr" eaLnBrk="1" hangingPunct="1">
              <a:spcBef>
                <a:spcPct val="50000"/>
              </a:spcBef>
              <a:buSzPct val="120000"/>
            </a:pPr>
            <a:r>
              <a:rPr lang="en-GB" altLang="en-US" sz="900" u="none" dirty="0"/>
              <a:t>: Sent for ballot by ASD &amp; AIA</a:t>
            </a:r>
          </a:p>
        </p:txBody>
      </p:sp>
      <p:sp>
        <p:nvSpPr>
          <p:cNvPr id="81" name="Text Box 108"/>
          <p:cNvSpPr txBox="1">
            <a:spLocks noChangeArrowheads="1"/>
          </p:cNvSpPr>
          <p:nvPr/>
        </p:nvSpPr>
        <p:spPr bwMode="auto">
          <a:xfrm>
            <a:off x="3945754" y="5674667"/>
            <a:ext cx="685800" cy="329585"/>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799" tIns="10799" rIns="10799" bIns="10799">
            <a:spAutoFit/>
          </a:bodyPr>
          <a:lstStyle/>
          <a:p>
            <a:pPr algn="ctr" eaLnBrk="1" hangingPunct="1">
              <a:spcBef>
                <a:spcPct val="50000"/>
              </a:spcBef>
            </a:pPr>
            <a:r>
              <a:rPr lang="en-US" altLang="en-US" sz="1000" b="1" u="none" dirty="0"/>
              <a:t>Part 4: </a:t>
            </a:r>
            <a:br>
              <a:rPr lang="en-US" altLang="en-US" sz="1000" b="1" u="none" dirty="0"/>
            </a:br>
            <a:r>
              <a:rPr lang="en-US" altLang="en-US" sz="1000" b="0" u="none" dirty="0"/>
              <a:t> </a:t>
            </a:r>
            <a:r>
              <a:rPr lang="en-US" altLang="en-US" sz="1000" b="0" u="none" dirty="0" smtClean="0"/>
              <a:t>Methods</a:t>
            </a:r>
            <a:endParaRPr lang="en-GB" altLang="en-US" sz="1000" b="0" u="none" dirty="0"/>
          </a:p>
        </p:txBody>
      </p:sp>
      <p:sp>
        <p:nvSpPr>
          <p:cNvPr id="83" name="Text Box 116"/>
          <p:cNvSpPr txBox="1">
            <a:spLocks noChangeArrowheads="1"/>
          </p:cNvSpPr>
          <p:nvPr/>
        </p:nvSpPr>
        <p:spPr bwMode="auto">
          <a:xfrm>
            <a:off x="9861470" y="6294438"/>
            <a:ext cx="770924" cy="162469"/>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9784" tIns="11869" rIns="19784" bIns="11869">
            <a:spAutoFit/>
          </a:bodyPr>
          <a:lstStyle/>
          <a:p>
            <a:pPr algn="ctr" eaLnBrk="1" hangingPunct="1">
              <a:spcBef>
                <a:spcPct val="50000"/>
              </a:spcBef>
              <a:buSzPct val="120000"/>
            </a:pPr>
            <a:r>
              <a:rPr lang="en-GB" altLang="en-US" sz="900" u="none" dirty="0"/>
              <a:t>: planned data</a:t>
            </a:r>
          </a:p>
        </p:txBody>
      </p:sp>
      <p:sp>
        <p:nvSpPr>
          <p:cNvPr id="106" name="Text Box 24" descr="Diagonales larges vers le haut"/>
          <p:cNvSpPr txBox="1">
            <a:spLocks noChangeArrowheads="1"/>
          </p:cNvSpPr>
          <p:nvPr/>
        </p:nvSpPr>
        <p:spPr bwMode="auto">
          <a:xfrm>
            <a:off x="6650589" y="4789806"/>
            <a:ext cx="1494969" cy="329585"/>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400</a:t>
            </a:r>
            <a:r>
              <a:rPr lang="en-GB" altLang="en-US" sz="1000" b="0" u="none" dirty="0"/>
              <a:t>:</a:t>
            </a:r>
            <a:br>
              <a:rPr lang="en-GB" altLang="en-US" sz="1000" b="0" u="none" dirty="0"/>
            </a:br>
            <a:r>
              <a:rPr lang="en-GB" altLang="en-US" sz="1000" b="0" u="none" dirty="0"/>
              <a:t>Fundamentals &amp; </a:t>
            </a:r>
            <a:r>
              <a:rPr lang="en-GB" altLang="en-US" sz="1000" b="0" u="none" dirty="0" smtClean="0"/>
              <a:t>concepts</a:t>
            </a:r>
            <a:endParaRPr lang="en-GB" altLang="en-US" sz="1000" b="0" u="none" dirty="0"/>
          </a:p>
        </p:txBody>
      </p:sp>
      <p:sp>
        <p:nvSpPr>
          <p:cNvPr id="128" name="Text Box 12"/>
          <p:cNvSpPr txBox="1">
            <a:spLocks noChangeArrowheads="1"/>
          </p:cNvSpPr>
          <p:nvPr/>
        </p:nvSpPr>
        <p:spPr bwMode="auto">
          <a:xfrm>
            <a:off x="115630" y="2589203"/>
            <a:ext cx="1403597" cy="637362"/>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a:r>
              <a:rPr lang="en-GB" altLang="en-US" sz="1000" b="1" u="none" dirty="0"/>
              <a:t>Part </a:t>
            </a:r>
            <a:r>
              <a:rPr lang="en-GB" altLang="en-US" sz="1000" b="1" u="none" dirty="0" smtClean="0"/>
              <a:t>121</a:t>
            </a:r>
            <a:r>
              <a:rPr lang="en-GB" altLang="en-US" sz="1000" b="0" u="none" dirty="0" smtClean="0"/>
              <a:t>: </a:t>
            </a:r>
            <a:r>
              <a:rPr lang="en-GB" altLang="en-US" sz="1000" b="0" u="none" dirty="0"/>
              <a:t/>
            </a:r>
            <a:br>
              <a:rPr lang="en-GB" altLang="en-US" sz="1000" b="0" u="none" dirty="0"/>
            </a:br>
            <a:r>
              <a:rPr lang="en-GB" altLang="en-US" sz="1000" b="0" u="none" dirty="0"/>
              <a:t>CAD </a:t>
            </a:r>
            <a:r>
              <a:rPr lang="en-GB" altLang="en-US" sz="1000" b="0" u="none" dirty="0" smtClean="0"/>
              <a:t>3D</a:t>
            </a:r>
            <a:r>
              <a:rPr lang="en-GB" altLang="en-US" sz="1000" dirty="0" smtClean="0"/>
              <a:t> </a:t>
            </a:r>
            <a:r>
              <a:rPr lang="en-GB" altLang="en-US" sz="1000" b="0" u="none" dirty="0" smtClean="0"/>
              <a:t>geometry </a:t>
            </a:r>
            <a:br>
              <a:rPr lang="en-GB" altLang="en-US" sz="1000" b="0" u="none" dirty="0" smtClean="0"/>
            </a:br>
            <a:r>
              <a:rPr lang="en-GB" altLang="en-US" sz="1000" b="0" u="none" dirty="0" smtClean="0"/>
              <a:t>with PMI </a:t>
            </a:r>
            <a:br>
              <a:rPr lang="en-GB" altLang="en-US" sz="1000" b="0" u="none" dirty="0" smtClean="0"/>
            </a:br>
            <a:r>
              <a:rPr lang="en-GB" altLang="en-US" sz="1000" b="0" u="none" dirty="0" smtClean="0"/>
              <a:t>Semantic representation</a:t>
            </a:r>
            <a:endParaRPr lang="en-GB" altLang="en-US" sz="1000" b="0" u="none" dirty="0"/>
          </a:p>
        </p:txBody>
      </p:sp>
      <p:sp>
        <p:nvSpPr>
          <p:cNvPr id="130" name="Text Box 39"/>
          <p:cNvSpPr txBox="1">
            <a:spLocks noChangeArrowheads="1"/>
          </p:cNvSpPr>
          <p:nvPr/>
        </p:nvSpPr>
        <p:spPr bwMode="auto">
          <a:xfrm>
            <a:off x="3149779" y="4080752"/>
            <a:ext cx="1579928" cy="483474"/>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a:r>
              <a:rPr lang="en-GB" altLang="en-US" sz="1000" b="1" u="none" dirty="0"/>
              <a:t>Part </a:t>
            </a:r>
            <a:r>
              <a:rPr lang="en-GB" altLang="en-US" sz="1000" b="1" u="none" dirty="0" smtClean="0"/>
              <a:t>210</a:t>
            </a:r>
            <a:r>
              <a:rPr lang="en-GB" altLang="en-US" sz="1000" b="1" u="none" dirty="0"/>
              <a:t>:</a:t>
            </a:r>
            <a:r>
              <a:rPr lang="en-GB" altLang="en-US" sz="1000" b="0" u="none" dirty="0"/>
              <a:t/>
            </a:r>
            <a:br>
              <a:rPr lang="en-GB" altLang="en-US" sz="1000" b="0" u="none" dirty="0"/>
            </a:br>
            <a:r>
              <a:rPr lang="en-GB" sz="1000" dirty="0"/>
              <a:t>Product Management Data </a:t>
            </a:r>
            <a:endParaRPr lang="en-GB" sz="1000" dirty="0" smtClean="0"/>
          </a:p>
          <a:p>
            <a:pPr algn="ctr"/>
            <a:r>
              <a:rPr lang="en-GB" sz="1000" dirty="0"/>
              <a:t>i</a:t>
            </a:r>
            <a:r>
              <a:rPr lang="en-GB" sz="1000" dirty="0" smtClean="0"/>
              <a:t>n </a:t>
            </a:r>
            <a:r>
              <a:rPr lang="en-GB" sz="1000" dirty="0"/>
              <a:t>an “as designed” view</a:t>
            </a:r>
            <a:endParaRPr lang="en-GB" altLang="en-US" sz="1000" b="0" u="none" dirty="0"/>
          </a:p>
        </p:txBody>
      </p:sp>
      <p:sp>
        <p:nvSpPr>
          <p:cNvPr id="142" name="Text Box 34"/>
          <p:cNvSpPr txBox="1">
            <a:spLocks noChangeArrowheads="1"/>
          </p:cNvSpPr>
          <p:nvPr/>
        </p:nvSpPr>
        <p:spPr bwMode="auto">
          <a:xfrm>
            <a:off x="6990138" y="1207472"/>
            <a:ext cx="643774" cy="206475"/>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u="none" dirty="0"/>
              <a:t>Electrical</a:t>
            </a:r>
          </a:p>
        </p:txBody>
      </p:sp>
      <p:sp>
        <p:nvSpPr>
          <p:cNvPr id="143" name="Text Box 34"/>
          <p:cNvSpPr txBox="1">
            <a:spLocks noChangeArrowheads="1"/>
          </p:cNvSpPr>
          <p:nvPr/>
        </p:nvSpPr>
        <p:spPr bwMode="auto">
          <a:xfrm>
            <a:off x="5275306" y="3085212"/>
            <a:ext cx="754382" cy="206475"/>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GB" altLang="en-US" sz="1200" u="none" dirty="0" smtClean="0"/>
              <a:t>Composite</a:t>
            </a:r>
            <a:endParaRPr lang="en-GB" altLang="en-US" sz="1200" u="none" dirty="0"/>
          </a:p>
        </p:txBody>
      </p:sp>
      <p:sp>
        <p:nvSpPr>
          <p:cNvPr id="144" name="Text Box 34"/>
          <p:cNvSpPr txBox="1">
            <a:spLocks noChangeArrowheads="1"/>
          </p:cNvSpPr>
          <p:nvPr/>
        </p:nvSpPr>
        <p:spPr bwMode="auto">
          <a:xfrm>
            <a:off x="5245946" y="2067206"/>
            <a:ext cx="1079791" cy="206475"/>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eaLnBrk="1" hangingPunct="1">
              <a:spcBef>
                <a:spcPct val="50000"/>
              </a:spcBef>
            </a:pPr>
            <a:r>
              <a:rPr lang="en-GB" altLang="en-US" sz="1200" u="none" dirty="0" smtClean="0"/>
              <a:t>Additive Manuf.</a:t>
            </a:r>
            <a:endParaRPr lang="en-GB" altLang="en-US" sz="1200" u="none" dirty="0"/>
          </a:p>
        </p:txBody>
      </p:sp>
      <p:sp>
        <p:nvSpPr>
          <p:cNvPr id="145" name="Text Box 24" descr="Diagonales larges vers le haut"/>
          <p:cNvSpPr txBox="1">
            <a:spLocks noChangeArrowheads="1"/>
          </p:cNvSpPr>
          <p:nvPr/>
        </p:nvSpPr>
        <p:spPr bwMode="auto">
          <a:xfrm>
            <a:off x="4991068" y="4785756"/>
            <a:ext cx="1494969" cy="329585"/>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300</a:t>
            </a:r>
            <a:r>
              <a:rPr lang="en-GB" altLang="en-US" sz="1000" b="1" u="none" dirty="0"/>
              <a:t>:</a:t>
            </a:r>
            <a:r>
              <a:rPr lang="en-GB" altLang="en-US" sz="1000" b="0" u="none" dirty="0"/>
              <a:t/>
            </a:r>
            <a:br>
              <a:rPr lang="en-GB" altLang="en-US" sz="1000" b="0" u="none" dirty="0"/>
            </a:br>
            <a:r>
              <a:rPr lang="en-GB" altLang="en-US" sz="1000" b="0" u="none" dirty="0"/>
              <a:t>Fundamentals </a:t>
            </a:r>
            <a:r>
              <a:rPr lang="en-GB" altLang="en-US" sz="1000" b="0" u="none" dirty="0" smtClean="0"/>
              <a:t>&amp; </a:t>
            </a:r>
            <a:r>
              <a:rPr lang="en-GB" altLang="en-US" sz="1000" b="0" u="none" dirty="0"/>
              <a:t>concepts</a:t>
            </a:r>
          </a:p>
        </p:txBody>
      </p:sp>
      <p:sp>
        <p:nvSpPr>
          <p:cNvPr id="147" name="Line 4"/>
          <p:cNvSpPr>
            <a:spLocks noChangeShapeType="1"/>
          </p:cNvSpPr>
          <p:nvPr/>
        </p:nvSpPr>
        <p:spPr bwMode="auto">
          <a:xfrm>
            <a:off x="11184278" y="1271588"/>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9" name="Line 4"/>
          <p:cNvSpPr>
            <a:spLocks noChangeShapeType="1"/>
          </p:cNvSpPr>
          <p:nvPr/>
        </p:nvSpPr>
        <p:spPr bwMode="auto">
          <a:xfrm>
            <a:off x="9203823" y="1231672"/>
            <a:ext cx="0" cy="3924000"/>
          </a:xfrm>
          <a:prstGeom prst="line">
            <a:avLst/>
          </a:prstGeom>
          <a:noFill/>
          <a:ln w="285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54" name="Text Box 24" descr="Diagonales larges vers le haut"/>
          <p:cNvSpPr txBox="1">
            <a:spLocks noChangeArrowheads="1"/>
          </p:cNvSpPr>
          <p:nvPr/>
        </p:nvSpPr>
        <p:spPr bwMode="auto">
          <a:xfrm>
            <a:off x="6657315" y="4046538"/>
            <a:ext cx="1424437" cy="483474"/>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410</a:t>
            </a:r>
            <a:r>
              <a:rPr lang="en-GB" altLang="en-US" sz="1000" b="1" u="none" dirty="0"/>
              <a:t>:</a:t>
            </a:r>
            <a:r>
              <a:rPr lang="en-GB" altLang="en-US" sz="1000" b="0" u="none" dirty="0"/>
              <a:t/>
            </a:r>
            <a:br>
              <a:rPr lang="en-GB" altLang="en-US" sz="1000" b="0" u="none" dirty="0"/>
            </a:br>
            <a:r>
              <a:rPr lang="en-GB" altLang="en-US" sz="1000" dirty="0" smtClean="0"/>
              <a:t>Physical Elec. Harness </a:t>
            </a:r>
            <a:br>
              <a:rPr lang="en-GB" altLang="en-US" sz="1000" dirty="0" smtClean="0"/>
            </a:br>
            <a:r>
              <a:rPr lang="en-GB" altLang="en-US" sz="1000" dirty="0" smtClean="0"/>
              <a:t>for design &amp; construction</a:t>
            </a:r>
            <a:endParaRPr lang="en-GB" altLang="en-US" sz="1000" b="0" u="none" dirty="0"/>
          </a:p>
        </p:txBody>
      </p:sp>
      <p:sp>
        <p:nvSpPr>
          <p:cNvPr id="155" name="Text Box 24" descr="Diagonales larges vers le haut"/>
          <p:cNvSpPr txBox="1">
            <a:spLocks noChangeArrowheads="1"/>
          </p:cNvSpPr>
          <p:nvPr/>
        </p:nvSpPr>
        <p:spPr bwMode="auto">
          <a:xfrm>
            <a:off x="6825631" y="3428505"/>
            <a:ext cx="1087806" cy="483474"/>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420</a:t>
            </a:r>
            <a:r>
              <a:rPr lang="en-GB" altLang="en-US" sz="1000" b="1" u="none" dirty="0"/>
              <a:t>:</a:t>
            </a:r>
            <a:r>
              <a:rPr lang="en-GB" altLang="en-US" sz="1000" b="0" u="none" dirty="0"/>
              <a:t/>
            </a:r>
            <a:br>
              <a:rPr lang="en-GB" altLang="en-US" sz="1000" b="0" u="none" dirty="0"/>
            </a:br>
            <a:r>
              <a:rPr lang="en-GB" altLang="en-US" sz="1000" dirty="0" smtClean="0"/>
              <a:t>Electrical Harness </a:t>
            </a:r>
            <a:br>
              <a:rPr lang="en-GB" altLang="en-US" sz="1000" dirty="0" smtClean="0"/>
            </a:br>
            <a:r>
              <a:rPr lang="en-GB" altLang="en-US" sz="1000" dirty="0" smtClean="0"/>
              <a:t>Installation</a:t>
            </a:r>
            <a:endParaRPr lang="en-GB" altLang="en-US" sz="1000" b="0" u="none" dirty="0"/>
          </a:p>
        </p:txBody>
      </p:sp>
      <p:sp>
        <p:nvSpPr>
          <p:cNvPr id="156" name="Text Box 52"/>
          <p:cNvSpPr txBox="1">
            <a:spLocks noChangeArrowheads="1"/>
          </p:cNvSpPr>
          <p:nvPr/>
        </p:nvSpPr>
        <p:spPr bwMode="auto">
          <a:xfrm>
            <a:off x="1112510" y="1558926"/>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b="0" i="1" u="none" dirty="0" smtClean="0">
                <a:solidFill>
                  <a:srgbClr val="0000FF"/>
                </a:solidFill>
              </a:rPr>
              <a:t>P1xx</a:t>
            </a:r>
            <a:endParaRPr lang="en-GB" altLang="en-US" b="0" i="1" u="none" dirty="0">
              <a:solidFill>
                <a:srgbClr val="0000FF"/>
              </a:solidFill>
            </a:endParaRPr>
          </a:p>
        </p:txBody>
      </p:sp>
      <p:sp>
        <p:nvSpPr>
          <p:cNvPr id="157" name="Text Box 55"/>
          <p:cNvSpPr txBox="1">
            <a:spLocks noChangeArrowheads="1"/>
          </p:cNvSpPr>
          <p:nvPr/>
        </p:nvSpPr>
        <p:spPr bwMode="auto">
          <a:xfrm>
            <a:off x="9832926" y="1553751"/>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a:t>P6xx</a:t>
            </a:r>
          </a:p>
        </p:txBody>
      </p:sp>
      <p:sp>
        <p:nvSpPr>
          <p:cNvPr id="158" name="Text Box 24" descr="Diagonales larges vers le haut"/>
          <p:cNvSpPr txBox="1">
            <a:spLocks noChangeArrowheads="1"/>
          </p:cNvSpPr>
          <p:nvPr/>
        </p:nvSpPr>
        <p:spPr bwMode="auto">
          <a:xfrm>
            <a:off x="4946191" y="4069994"/>
            <a:ext cx="1584737" cy="483474"/>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310</a:t>
            </a:r>
            <a:r>
              <a:rPr lang="en-GB" altLang="en-US" sz="1000" b="1" u="none" dirty="0"/>
              <a:t>:</a:t>
            </a:r>
            <a:r>
              <a:rPr lang="en-GB" altLang="en-US" sz="1000" b="0" u="none" dirty="0"/>
              <a:t/>
            </a:r>
            <a:br>
              <a:rPr lang="en-GB" altLang="en-US" sz="1000" b="0" u="none" dirty="0"/>
            </a:br>
            <a:r>
              <a:rPr lang="en-GB" altLang="en-US" sz="1000" b="0" u="none" dirty="0" smtClean="0"/>
              <a:t>CAD 3D Composite design</a:t>
            </a:r>
            <a:br>
              <a:rPr lang="en-GB" altLang="en-US" sz="1000" b="0" u="none" dirty="0" smtClean="0"/>
            </a:br>
            <a:r>
              <a:rPr lang="en-GB" altLang="en-US" sz="1000" b="0" u="none" dirty="0" smtClean="0"/>
              <a:t>for certif. &amp; minimum reuse </a:t>
            </a:r>
            <a:endParaRPr lang="en-GB" altLang="en-US" sz="1000" b="0" u="none" dirty="0"/>
          </a:p>
        </p:txBody>
      </p:sp>
      <p:sp>
        <p:nvSpPr>
          <p:cNvPr id="159" name="Text Box 110"/>
          <p:cNvSpPr txBox="1">
            <a:spLocks noChangeArrowheads="1"/>
          </p:cNvSpPr>
          <p:nvPr/>
        </p:nvSpPr>
        <p:spPr bwMode="auto">
          <a:xfrm>
            <a:off x="2351376" y="3137858"/>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Q2/2018</a:t>
            </a:r>
            <a:endParaRPr lang="en-GB" altLang="en-US" sz="1000" u="none" dirty="0">
              <a:solidFill>
                <a:srgbClr val="FF3300"/>
              </a:solidFill>
            </a:endParaRPr>
          </a:p>
        </p:txBody>
      </p:sp>
      <p:cxnSp>
        <p:nvCxnSpPr>
          <p:cNvPr id="162" name="AutoShape 19"/>
          <p:cNvCxnSpPr>
            <a:cxnSpLocks noChangeShapeType="1"/>
            <a:stCxn id="16" idx="3"/>
            <a:endCxn id="18" idx="1"/>
          </p:cNvCxnSpPr>
          <p:nvPr/>
        </p:nvCxnSpPr>
        <p:spPr bwMode="auto">
          <a:xfrm flipV="1">
            <a:off x="1418353" y="3673033"/>
            <a:ext cx="263714" cy="2457"/>
          </a:xfrm>
          <a:prstGeom prst="straightConnector1">
            <a:avLst/>
          </a:prstGeom>
          <a:noFill/>
          <a:ln w="12700">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AutoShape 19"/>
          <p:cNvCxnSpPr>
            <a:cxnSpLocks noChangeShapeType="1"/>
            <a:stCxn id="16" idx="0"/>
            <a:endCxn id="128" idx="2"/>
          </p:cNvCxnSpPr>
          <p:nvPr/>
        </p:nvCxnSpPr>
        <p:spPr bwMode="auto">
          <a:xfrm flipV="1">
            <a:off x="815941" y="3226565"/>
            <a:ext cx="1488" cy="130244"/>
          </a:xfrm>
          <a:prstGeom prst="straightConnector1">
            <a:avLst/>
          </a:prstGeom>
          <a:noFill/>
          <a:ln w="12700">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0" name="AutoShape 26"/>
          <p:cNvCxnSpPr>
            <a:cxnSpLocks noChangeShapeType="1"/>
            <a:stCxn id="28" idx="1"/>
            <a:endCxn id="128" idx="1"/>
          </p:cNvCxnSpPr>
          <p:nvPr/>
        </p:nvCxnSpPr>
        <p:spPr bwMode="auto">
          <a:xfrm rot="10800000">
            <a:off x="115630" y="2907885"/>
            <a:ext cx="705598" cy="2042637"/>
          </a:xfrm>
          <a:prstGeom prst="bentConnector3">
            <a:avLst>
              <a:gd name="adj1" fmla="val 112599"/>
            </a:avLst>
          </a:prstGeom>
          <a:noFill/>
          <a:ln w="127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 name="Text Box 53"/>
          <p:cNvSpPr txBox="1">
            <a:spLocks noChangeArrowheads="1"/>
          </p:cNvSpPr>
          <p:nvPr/>
        </p:nvSpPr>
        <p:spPr bwMode="auto">
          <a:xfrm>
            <a:off x="5466542" y="1556779"/>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smtClean="0"/>
              <a:t>P3xx</a:t>
            </a:r>
            <a:endParaRPr lang="en-GB" altLang="en-US" sz="1800" dirty="0"/>
          </a:p>
        </p:txBody>
      </p:sp>
      <p:sp>
        <p:nvSpPr>
          <p:cNvPr id="175" name="Text Box 55"/>
          <p:cNvSpPr txBox="1">
            <a:spLocks noChangeArrowheads="1"/>
          </p:cNvSpPr>
          <p:nvPr/>
        </p:nvSpPr>
        <p:spPr bwMode="auto">
          <a:xfrm>
            <a:off x="11457594" y="1556647"/>
            <a:ext cx="527503" cy="29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800" dirty="0" smtClean="0"/>
              <a:t>P7xx</a:t>
            </a:r>
            <a:endParaRPr lang="en-GB" altLang="en-US" sz="1800" dirty="0"/>
          </a:p>
        </p:txBody>
      </p:sp>
      <p:sp>
        <p:nvSpPr>
          <p:cNvPr id="176" name="Text Box 24" descr="Diagonales larges vers le haut"/>
          <p:cNvSpPr txBox="1">
            <a:spLocks noChangeArrowheads="1"/>
          </p:cNvSpPr>
          <p:nvPr/>
        </p:nvSpPr>
        <p:spPr bwMode="auto">
          <a:xfrm>
            <a:off x="4952792" y="3431296"/>
            <a:ext cx="1584737" cy="483474"/>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u="none" dirty="0" smtClean="0"/>
              <a:t>320</a:t>
            </a:r>
            <a:r>
              <a:rPr lang="en-GB" altLang="en-US" sz="1000" b="1" u="none" dirty="0"/>
              <a:t>:</a:t>
            </a:r>
            <a:r>
              <a:rPr lang="en-GB" altLang="en-US" sz="1000" b="0" u="none" dirty="0"/>
              <a:t/>
            </a:r>
            <a:br>
              <a:rPr lang="en-GB" altLang="en-US" sz="1000" b="0" u="none" dirty="0"/>
            </a:br>
            <a:r>
              <a:rPr lang="en-GB" altLang="en-US" sz="1000" b="0" u="none" dirty="0" smtClean="0"/>
              <a:t>CAD 3D Composite design</a:t>
            </a:r>
            <a:br>
              <a:rPr lang="en-GB" altLang="en-US" sz="1000" b="0" u="none" dirty="0" smtClean="0"/>
            </a:br>
            <a:r>
              <a:rPr lang="en-GB" altLang="en-US" sz="1000" b="0" u="none" dirty="0" smtClean="0"/>
              <a:t>for reuse </a:t>
            </a:r>
            <a:endParaRPr lang="en-GB" altLang="en-US" sz="1000" b="0" u="none" dirty="0"/>
          </a:p>
        </p:txBody>
      </p:sp>
      <p:sp>
        <p:nvSpPr>
          <p:cNvPr id="177" name="Text Box 24" descr="Diagonales larges vers le haut"/>
          <p:cNvSpPr txBox="1">
            <a:spLocks noChangeArrowheads="1"/>
          </p:cNvSpPr>
          <p:nvPr/>
        </p:nvSpPr>
        <p:spPr bwMode="auto">
          <a:xfrm>
            <a:off x="9300514" y="4027051"/>
            <a:ext cx="1737022" cy="483474"/>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dirty="0" smtClean="0"/>
              <a:t>6</a:t>
            </a:r>
            <a:r>
              <a:rPr lang="en-GB" altLang="en-US" sz="1000" b="1" dirty="0"/>
              <a:t>1</a:t>
            </a:r>
            <a:r>
              <a:rPr lang="en-GB" altLang="en-US" sz="1000" b="1" u="none" dirty="0" smtClean="0"/>
              <a:t>0: (SPDM)</a:t>
            </a:r>
            <a:r>
              <a:rPr lang="en-GB" altLang="en-US" sz="1000" b="0" u="none" dirty="0"/>
              <a:t/>
            </a:r>
            <a:br>
              <a:rPr lang="en-GB" altLang="en-US" sz="1000" b="0" u="none" dirty="0"/>
            </a:br>
            <a:r>
              <a:rPr lang="en-GB" sz="1000" dirty="0"/>
              <a:t>Simulation Process </a:t>
            </a:r>
            <a:r>
              <a:rPr lang="en-GB" sz="1000" dirty="0" smtClean="0"/>
              <a:t>&amp; </a:t>
            </a:r>
            <a:br>
              <a:rPr lang="en-GB" sz="1000" dirty="0" smtClean="0"/>
            </a:br>
            <a:r>
              <a:rPr lang="en-GB" sz="1000" dirty="0" smtClean="0"/>
              <a:t>Data Management information</a:t>
            </a:r>
            <a:endParaRPr lang="en-GB" altLang="en-US" sz="1000" b="0" u="none" dirty="0"/>
          </a:p>
        </p:txBody>
      </p:sp>
      <p:sp>
        <p:nvSpPr>
          <p:cNvPr id="179" name="Text Box 24" descr="Diagonales larges vers le haut"/>
          <p:cNvSpPr txBox="1">
            <a:spLocks noChangeArrowheads="1"/>
          </p:cNvSpPr>
          <p:nvPr/>
        </p:nvSpPr>
        <p:spPr bwMode="auto">
          <a:xfrm>
            <a:off x="9330101" y="3466927"/>
            <a:ext cx="1711374" cy="329585"/>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dirty="0" smtClean="0"/>
              <a:t>62</a:t>
            </a:r>
            <a:r>
              <a:rPr lang="en-GB" altLang="en-US" sz="1000" b="1" u="none" dirty="0" smtClean="0"/>
              <a:t>0: </a:t>
            </a:r>
            <a:r>
              <a:rPr lang="en-GB" altLang="en-US" sz="1000" b="0" u="none" dirty="0"/>
              <a:t/>
            </a:r>
            <a:br>
              <a:rPr lang="en-GB" altLang="en-US" sz="1000" b="0" u="none" dirty="0"/>
            </a:br>
            <a:r>
              <a:rPr lang="en-GB" sz="1000" dirty="0"/>
              <a:t>structural analysis information</a:t>
            </a:r>
            <a:endParaRPr lang="en-GB" altLang="en-US" sz="1000" b="0" u="none" dirty="0"/>
          </a:p>
        </p:txBody>
      </p:sp>
      <p:sp>
        <p:nvSpPr>
          <p:cNvPr id="181" name="Text Box 24" descr="Diagonales larges vers le haut"/>
          <p:cNvSpPr txBox="1">
            <a:spLocks noChangeArrowheads="1"/>
          </p:cNvSpPr>
          <p:nvPr/>
        </p:nvSpPr>
        <p:spPr bwMode="auto">
          <a:xfrm>
            <a:off x="9421541" y="4781002"/>
            <a:ext cx="1494969" cy="329585"/>
          </a:xfrm>
          <a:prstGeom prst="rect">
            <a:avLst/>
          </a:prstGeom>
          <a:solidFill>
            <a:schemeClr val="bg1">
              <a:lumMod val="95000"/>
            </a:schemeClr>
          </a:solidFill>
          <a:ln w="9525">
            <a:solidFill>
              <a:schemeClr val="tx1"/>
            </a:solidFill>
            <a:miter lim="800000"/>
            <a:headEnd/>
            <a:tailEnd/>
          </a:ln>
          <a:effectLst/>
        </p:spPr>
        <p:txBody>
          <a:bodyPr wrap="none" lIns="10799" tIns="10799" rIns="10799" bIns="10799">
            <a:spAutoFit/>
          </a:bodyPr>
          <a:lstStyle/>
          <a:p>
            <a:pPr algn="ctr"/>
            <a:r>
              <a:rPr lang="en-GB" altLang="en-US" sz="1000" b="1" u="none" dirty="0"/>
              <a:t>Part </a:t>
            </a:r>
            <a:r>
              <a:rPr lang="en-GB" altLang="en-US" sz="1000" b="1" dirty="0"/>
              <a:t>6</a:t>
            </a:r>
            <a:r>
              <a:rPr lang="en-GB" altLang="en-US" sz="1000" b="1" u="none" dirty="0" smtClean="0"/>
              <a:t>00</a:t>
            </a:r>
            <a:r>
              <a:rPr lang="en-GB" altLang="en-US" sz="1000" b="1" u="none" dirty="0"/>
              <a:t>:</a:t>
            </a:r>
            <a:r>
              <a:rPr lang="en-GB" altLang="en-US" sz="1000" b="0" u="none" dirty="0"/>
              <a:t/>
            </a:r>
            <a:br>
              <a:rPr lang="en-GB" altLang="en-US" sz="1000" b="0" u="none" dirty="0"/>
            </a:br>
            <a:r>
              <a:rPr lang="en-GB" altLang="en-US" sz="1000" b="0" u="none" dirty="0"/>
              <a:t>Fundamentals &amp; </a:t>
            </a:r>
            <a:r>
              <a:rPr lang="en-GB" altLang="en-US" sz="1000" b="0" u="none" dirty="0" smtClean="0"/>
              <a:t>concepts</a:t>
            </a:r>
            <a:endParaRPr lang="en-GB" altLang="en-US" sz="1000" b="0" u="none" dirty="0"/>
          </a:p>
        </p:txBody>
      </p:sp>
      <p:cxnSp>
        <p:nvCxnSpPr>
          <p:cNvPr id="182" name="AutoShape 26"/>
          <p:cNvCxnSpPr>
            <a:cxnSpLocks noChangeShapeType="1"/>
            <a:stCxn id="28" idx="3"/>
            <a:endCxn id="18" idx="3"/>
          </p:cNvCxnSpPr>
          <p:nvPr/>
        </p:nvCxnSpPr>
        <p:spPr bwMode="auto">
          <a:xfrm flipV="1">
            <a:off x="2316197" y="3673033"/>
            <a:ext cx="541841" cy="1277488"/>
          </a:xfrm>
          <a:prstGeom prst="bentConnector3">
            <a:avLst>
              <a:gd name="adj1" fmla="val 142189"/>
            </a:avLst>
          </a:prstGeom>
          <a:noFill/>
          <a:ln w="127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AutoShape 26"/>
          <p:cNvCxnSpPr>
            <a:cxnSpLocks noChangeShapeType="1"/>
            <a:stCxn id="28" idx="3"/>
            <a:endCxn id="15" idx="3"/>
          </p:cNvCxnSpPr>
          <p:nvPr/>
        </p:nvCxnSpPr>
        <p:spPr bwMode="auto">
          <a:xfrm flipV="1">
            <a:off x="2316197" y="4387554"/>
            <a:ext cx="519461" cy="562967"/>
          </a:xfrm>
          <a:prstGeom prst="bentConnector3">
            <a:avLst>
              <a:gd name="adj1" fmla="val 123837"/>
            </a:avLst>
          </a:prstGeom>
          <a:noFill/>
          <a:ln w="127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1" name="Text Box 35"/>
          <p:cNvSpPr txBox="1">
            <a:spLocks noChangeArrowheads="1"/>
          </p:cNvSpPr>
          <p:nvPr/>
        </p:nvSpPr>
        <p:spPr bwMode="auto">
          <a:xfrm>
            <a:off x="11294576" y="1210854"/>
            <a:ext cx="764746" cy="199207"/>
          </a:xfrm>
          <a:prstGeom prst="rect">
            <a:avLst/>
          </a:prstGeom>
          <a:solidFill>
            <a:srgbClr val="FF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p>
            <a:pPr algn="ctr" eaLnBrk="1" hangingPunct="1">
              <a:spcBef>
                <a:spcPct val="50000"/>
              </a:spcBef>
            </a:pPr>
            <a:r>
              <a:rPr lang="en-GB" altLang="en-US" sz="1200" u="none" dirty="0" smtClean="0"/>
              <a:t>Electronics</a:t>
            </a:r>
            <a:endParaRPr lang="en-GB" altLang="en-US" sz="1200" u="none" dirty="0"/>
          </a:p>
        </p:txBody>
      </p:sp>
      <p:sp>
        <p:nvSpPr>
          <p:cNvPr id="193" name="Text Box 110"/>
          <p:cNvSpPr txBox="1">
            <a:spLocks noChangeArrowheads="1"/>
          </p:cNvSpPr>
          <p:nvPr/>
        </p:nvSpPr>
        <p:spPr bwMode="auto">
          <a:xfrm>
            <a:off x="968221" y="3175553"/>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Q2/2018</a:t>
            </a:r>
            <a:endParaRPr lang="en-GB" altLang="en-US" sz="1000" u="none" dirty="0">
              <a:solidFill>
                <a:srgbClr val="FF3300"/>
              </a:solidFill>
            </a:endParaRPr>
          </a:p>
        </p:txBody>
      </p:sp>
      <p:sp>
        <p:nvSpPr>
          <p:cNvPr id="194" name="Text Box 110"/>
          <p:cNvSpPr txBox="1">
            <a:spLocks noChangeArrowheads="1"/>
          </p:cNvSpPr>
          <p:nvPr/>
        </p:nvSpPr>
        <p:spPr bwMode="auto">
          <a:xfrm>
            <a:off x="907853" y="2407682"/>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Q2/2018</a:t>
            </a:r>
            <a:endParaRPr lang="en-GB" altLang="en-US" sz="1000" u="none" dirty="0">
              <a:solidFill>
                <a:srgbClr val="FF3300"/>
              </a:solidFill>
            </a:endParaRPr>
          </a:p>
        </p:txBody>
      </p:sp>
      <p:sp>
        <p:nvSpPr>
          <p:cNvPr id="195" name="Text Box 39"/>
          <p:cNvSpPr txBox="1">
            <a:spLocks noChangeArrowheads="1"/>
          </p:cNvSpPr>
          <p:nvPr/>
        </p:nvSpPr>
        <p:spPr bwMode="auto">
          <a:xfrm>
            <a:off x="3202381" y="3445729"/>
            <a:ext cx="1579928" cy="483474"/>
          </a:xfrm>
          <a:prstGeom prst="rect">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799" tIns="10799" rIns="10799" bIns="10799">
            <a:spAutoFit/>
          </a:bodyPr>
          <a:lstStyle/>
          <a:p>
            <a:pPr algn="ctr"/>
            <a:r>
              <a:rPr lang="en-GB" altLang="en-US" sz="1000" b="1" u="none" dirty="0"/>
              <a:t>Part </a:t>
            </a:r>
            <a:r>
              <a:rPr lang="en-GB" altLang="en-US" sz="1000" b="1" u="none" dirty="0" smtClean="0"/>
              <a:t>220</a:t>
            </a:r>
            <a:r>
              <a:rPr lang="en-GB" altLang="en-US" sz="1000" b="1" u="none" dirty="0"/>
              <a:t>:</a:t>
            </a:r>
            <a:r>
              <a:rPr lang="en-GB" altLang="en-US" sz="1000" b="0" u="none" dirty="0"/>
              <a:t/>
            </a:r>
            <a:br>
              <a:rPr lang="en-GB" altLang="en-US" sz="1000" b="0" u="none" dirty="0"/>
            </a:br>
            <a:r>
              <a:rPr lang="en-GB" sz="1000" dirty="0"/>
              <a:t>Product Management Data </a:t>
            </a:r>
            <a:r>
              <a:rPr lang="en-GB" sz="1000" dirty="0" smtClean="0"/>
              <a:t/>
            </a:r>
            <a:br>
              <a:rPr lang="en-GB" sz="1000" dirty="0" smtClean="0"/>
            </a:br>
            <a:r>
              <a:rPr lang="en-GB" sz="1000" dirty="0" smtClean="0"/>
              <a:t>In </a:t>
            </a:r>
            <a:r>
              <a:rPr lang="en-GB" sz="1000" dirty="0"/>
              <a:t>an “</a:t>
            </a:r>
            <a:r>
              <a:rPr lang="en-GB" sz="1000" dirty="0" smtClean="0"/>
              <a:t>as built” </a:t>
            </a:r>
            <a:r>
              <a:rPr lang="en-GB" sz="1000" dirty="0"/>
              <a:t>view</a:t>
            </a:r>
            <a:endParaRPr lang="en-GB" altLang="en-US" sz="1000" b="0" u="none" dirty="0"/>
          </a:p>
        </p:txBody>
      </p:sp>
      <p:sp>
        <p:nvSpPr>
          <p:cNvPr id="197" name="Text Box 110"/>
          <p:cNvSpPr txBox="1">
            <a:spLocks noChangeArrowheads="1"/>
          </p:cNvSpPr>
          <p:nvPr/>
        </p:nvSpPr>
        <p:spPr bwMode="auto">
          <a:xfrm>
            <a:off x="5913550" y="4564226"/>
            <a:ext cx="671974"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Q4/2018</a:t>
            </a:r>
            <a:endParaRPr lang="en-GB" altLang="en-US" sz="1000" u="none" dirty="0">
              <a:solidFill>
                <a:srgbClr val="FF3300"/>
              </a:solidFill>
            </a:endParaRPr>
          </a:p>
        </p:txBody>
      </p:sp>
      <p:sp>
        <p:nvSpPr>
          <p:cNvPr id="198" name="Text Box 110"/>
          <p:cNvSpPr txBox="1">
            <a:spLocks noChangeArrowheads="1"/>
          </p:cNvSpPr>
          <p:nvPr/>
        </p:nvSpPr>
        <p:spPr bwMode="auto">
          <a:xfrm>
            <a:off x="5952584" y="3868605"/>
            <a:ext cx="671974"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Q4/2018</a:t>
            </a:r>
            <a:endParaRPr lang="en-GB" altLang="en-US" sz="1000" u="none" dirty="0">
              <a:solidFill>
                <a:srgbClr val="FF3300"/>
              </a:solidFill>
            </a:endParaRPr>
          </a:p>
        </p:txBody>
      </p:sp>
      <p:sp>
        <p:nvSpPr>
          <p:cNvPr id="199" name="Text Box 110"/>
          <p:cNvSpPr txBox="1">
            <a:spLocks noChangeArrowheads="1"/>
          </p:cNvSpPr>
          <p:nvPr/>
        </p:nvSpPr>
        <p:spPr bwMode="auto">
          <a:xfrm>
            <a:off x="7491014" y="4587162"/>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Q4/2019</a:t>
            </a:r>
            <a:endParaRPr lang="en-GB" altLang="en-US" sz="1000" u="none" dirty="0">
              <a:solidFill>
                <a:srgbClr val="FF3300"/>
              </a:solidFill>
            </a:endParaRPr>
          </a:p>
        </p:txBody>
      </p:sp>
      <p:sp>
        <p:nvSpPr>
          <p:cNvPr id="200" name="Text Box 110"/>
          <p:cNvSpPr txBox="1">
            <a:spLocks noChangeArrowheads="1"/>
          </p:cNvSpPr>
          <p:nvPr/>
        </p:nvSpPr>
        <p:spPr bwMode="auto">
          <a:xfrm>
            <a:off x="7508226" y="3859222"/>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smtClean="0">
                <a:solidFill>
                  <a:srgbClr val="FF3300"/>
                </a:solidFill>
              </a:rPr>
              <a:t>Q4/2019</a:t>
            </a:r>
            <a:endParaRPr lang="en-GB" altLang="en-US" sz="1000" u="none" dirty="0">
              <a:solidFill>
                <a:srgbClr val="FF3300"/>
              </a:solidFill>
            </a:endParaRPr>
          </a:p>
        </p:txBody>
      </p:sp>
      <p:sp>
        <p:nvSpPr>
          <p:cNvPr id="201" name="Text Box 110"/>
          <p:cNvSpPr txBox="1">
            <a:spLocks noChangeArrowheads="1"/>
          </p:cNvSpPr>
          <p:nvPr/>
        </p:nvSpPr>
        <p:spPr bwMode="auto">
          <a:xfrm>
            <a:off x="7446241" y="3194060"/>
            <a:ext cx="665562"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err="1" smtClean="0">
                <a:solidFill>
                  <a:srgbClr val="FF3300"/>
                </a:solidFill>
              </a:rPr>
              <a:t>Qx</a:t>
            </a:r>
            <a:r>
              <a:rPr lang="en-GB" altLang="en-US" sz="1000" dirty="0" smtClean="0">
                <a:solidFill>
                  <a:srgbClr val="FF3300"/>
                </a:solidFill>
              </a:rPr>
              <a:t>/2020</a:t>
            </a:r>
            <a:endParaRPr lang="en-GB" altLang="en-US" sz="1000" u="none" dirty="0">
              <a:solidFill>
                <a:srgbClr val="FF3300"/>
              </a:solidFill>
            </a:endParaRPr>
          </a:p>
        </p:txBody>
      </p:sp>
      <p:sp>
        <p:nvSpPr>
          <p:cNvPr id="202" name="Text Box 110"/>
          <p:cNvSpPr txBox="1">
            <a:spLocks noChangeArrowheads="1"/>
          </p:cNvSpPr>
          <p:nvPr/>
        </p:nvSpPr>
        <p:spPr bwMode="auto">
          <a:xfrm>
            <a:off x="10438707" y="3236388"/>
            <a:ext cx="665561"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err="1" smtClean="0">
                <a:solidFill>
                  <a:srgbClr val="FF3300"/>
                </a:solidFill>
              </a:rPr>
              <a:t>Qx</a:t>
            </a:r>
            <a:r>
              <a:rPr lang="en-GB" altLang="en-US" sz="1000" dirty="0" smtClean="0">
                <a:solidFill>
                  <a:srgbClr val="FF3300"/>
                </a:solidFill>
              </a:rPr>
              <a:t>/2018</a:t>
            </a:r>
            <a:endParaRPr lang="en-GB" altLang="en-US" sz="1000" u="none" dirty="0">
              <a:solidFill>
                <a:srgbClr val="FF3300"/>
              </a:solidFill>
            </a:endParaRPr>
          </a:p>
        </p:txBody>
      </p:sp>
      <p:sp>
        <p:nvSpPr>
          <p:cNvPr id="203" name="Text Box 110"/>
          <p:cNvSpPr txBox="1">
            <a:spLocks noChangeArrowheads="1"/>
          </p:cNvSpPr>
          <p:nvPr/>
        </p:nvSpPr>
        <p:spPr bwMode="auto">
          <a:xfrm>
            <a:off x="10403441" y="4566889"/>
            <a:ext cx="665561"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err="1" smtClean="0">
                <a:solidFill>
                  <a:srgbClr val="FF3300"/>
                </a:solidFill>
              </a:rPr>
              <a:t>Qx</a:t>
            </a:r>
            <a:r>
              <a:rPr lang="en-GB" altLang="en-US" sz="1000" dirty="0" smtClean="0">
                <a:solidFill>
                  <a:srgbClr val="FF3300"/>
                </a:solidFill>
              </a:rPr>
              <a:t>/2019</a:t>
            </a:r>
            <a:endParaRPr lang="en-GB" altLang="en-US" sz="1000" u="none" dirty="0">
              <a:solidFill>
                <a:srgbClr val="FF3300"/>
              </a:solidFill>
            </a:endParaRPr>
          </a:p>
        </p:txBody>
      </p:sp>
      <p:sp>
        <p:nvSpPr>
          <p:cNvPr id="204" name="Text Box 110"/>
          <p:cNvSpPr txBox="1">
            <a:spLocks noChangeArrowheads="1"/>
          </p:cNvSpPr>
          <p:nvPr/>
        </p:nvSpPr>
        <p:spPr bwMode="auto">
          <a:xfrm>
            <a:off x="10775465" y="3823777"/>
            <a:ext cx="25519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dirty="0">
                <a:solidFill>
                  <a:srgbClr val="FF3300"/>
                </a:solidFill>
              </a:rPr>
              <a:t>?</a:t>
            </a:r>
            <a:endParaRPr lang="en-GB" altLang="en-US" sz="1000" u="none" dirty="0">
              <a:solidFill>
                <a:srgbClr val="FF3300"/>
              </a:solidFill>
            </a:endParaRPr>
          </a:p>
        </p:txBody>
      </p:sp>
      <p:sp>
        <p:nvSpPr>
          <p:cNvPr id="101" name="Text Box 55"/>
          <p:cNvSpPr txBox="1">
            <a:spLocks noChangeArrowheads="1"/>
          </p:cNvSpPr>
          <p:nvPr/>
        </p:nvSpPr>
        <p:spPr bwMode="auto">
          <a:xfrm rot="17912940">
            <a:off x="8270126" y="3157111"/>
            <a:ext cx="800012" cy="322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000" dirty="0" smtClean="0">
                <a:solidFill>
                  <a:srgbClr val="00205B"/>
                </a:solidFill>
              </a:rPr>
              <a:t>In preparation</a:t>
            </a:r>
            <a:br>
              <a:rPr lang="en-GB" altLang="en-US" sz="1000" dirty="0" smtClean="0">
                <a:solidFill>
                  <a:srgbClr val="00205B"/>
                </a:solidFill>
              </a:rPr>
            </a:br>
            <a:r>
              <a:rPr lang="en-GB" altLang="en-US" sz="1000" dirty="0" smtClean="0">
                <a:solidFill>
                  <a:srgbClr val="00205B"/>
                </a:solidFill>
              </a:rPr>
              <a:t>Not started</a:t>
            </a:r>
            <a:endParaRPr lang="en-GB" altLang="en-US" sz="1000" dirty="0">
              <a:solidFill>
                <a:srgbClr val="00205B"/>
              </a:solidFill>
            </a:endParaRPr>
          </a:p>
        </p:txBody>
      </p:sp>
      <p:sp>
        <p:nvSpPr>
          <p:cNvPr id="102" name="Text Box 55"/>
          <p:cNvSpPr txBox="1">
            <a:spLocks noChangeArrowheads="1"/>
          </p:cNvSpPr>
          <p:nvPr/>
        </p:nvSpPr>
        <p:spPr bwMode="auto">
          <a:xfrm rot="17912940">
            <a:off x="11364995" y="3207471"/>
            <a:ext cx="638108" cy="168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 tIns="7200" rIns="7200" bIns="7200">
            <a:spAutoFit/>
          </a:bodyPr>
          <a:lstStyle>
            <a:defPPr>
              <a:defRPr lang="en-US"/>
            </a:defPPr>
            <a:lvl1pPr algn="ctr">
              <a:spcBef>
                <a:spcPct val="50000"/>
              </a:spcBef>
              <a:defRPr sz="1600" b="0" i="1" u="none">
                <a:solidFill>
                  <a:srgbClr val="0000FF"/>
                </a:solidFill>
              </a:defRPr>
            </a:lvl1pPr>
          </a:lstStyle>
          <a:p>
            <a:r>
              <a:rPr lang="en-GB" altLang="en-US" sz="1000" dirty="0" smtClean="0">
                <a:solidFill>
                  <a:srgbClr val="00205B"/>
                </a:solidFill>
              </a:rPr>
              <a:t>Not started</a:t>
            </a:r>
            <a:endParaRPr lang="en-GB" altLang="en-US" sz="1000" dirty="0">
              <a:solidFill>
                <a:srgbClr val="00205B"/>
              </a:solidFill>
            </a:endParaRPr>
          </a:p>
        </p:txBody>
      </p:sp>
      <p:sp>
        <p:nvSpPr>
          <p:cNvPr id="103" name="Line 23"/>
          <p:cNvSpPr>
            <a:spLocks noChangeShapeType="1"/>
          </p:cNvSpPr>
          <p:nvPr/>
        </p:nvSpPr>
        <p:spPr bwMode="auto">
          <a:xfrm flipV="1">
            <a:off x="10658" y="1792738"/>
            <a:ext cx="12212638" cy="31300"/>
          </a:xfrm>
          <a:prstGeom prst="line">
            <a:avLst/>
          </a:prstGeom>
          <a:noFill/>
          <a:ln w="63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000"/>
          </a:p>
        </p:txBody>
      </p:sp>
      <p:sp>
        <p:nvSpPr>
          <p:cNvPr id="104" name="Text Box 110"/>
          <p:cNvSpPr txBox="1">
            <a:spLocks noChangeArrowheads="1"/>
          </p:cNvSpPr>
          <p:nvPr/>
        </p:nvSpPr>
        <p:spPr bwMode="auto">
          <a:xfrm>
            <a:off x="863782" y="3959859"/>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u="none" dirty="0" smtClean="0">
                <a:solidFill>
                  <a:srgbClr val="FF3300"/>
                </a:solidFill>
              </a:rPr>
              <a:t>Q2/2018</a:t>
            </a:r>
            <a:endParaRPr lang="en-GB" altLang="en-US" sz="1000" u="none" dirty="0">
              <a:solidFill>
                <a:srgbClr val="FF3300"/>
              </a:solidFill>
            </a:endParaRPr>
          </a:p>
        </p:txBody>
      </p:sp>
      <p:sp>
        <p:nvSpPr>
          <p:cNvPr id="107" name="Text Box 110"/>
          <p:cNvSpPr txBox="1">
            <a:spLocks noChangeArrowheads="1"/>
          </p:cNvSpPr>
          <p:nvPr/>
        </p:nvSpPr>
        <p:spPr bwMode="auto">
          <a:xfrm>
            <a:off x="6646208" y="5983238"/>
            <a:ext cx="671973" cy="246217"/>
          </a:xfrm>
          <a:prstGeom prst="rect">
            <a:avLst/>
          </a:prstGeom>
          <a:noFill/>
          <a:ln>
            <a:noFill/>
          </a:ln>
          <a:effectLst/>
          <a:extLst>
            <a:ext uri="{909E8E84-426E-40DD-AFC4-6F175D3DCCD1}">
              <a14:hiddenFill xmlns:a14="http://schemas.microsoft.com/office/drawing/2010/main">
                <a:gradFill rotWithShape="0">
                  <a:gsLst>
                    <a:gs pos="0">
                      <a:srgbClr val="FF3399"/>
                    </a:gs>
                    <a:gs pos="100000">
                      <a:srgbClr val="FFCCFF"/>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7" tIns="45718" rIns="91437" bIns="45718">
            <a:spAutoFit/>
          </a:bodyPr>
          <a:lstStyle/>
          <a:p>
            <a:pPr algn="ctr" eaLnBrk="1" hangingPunct="1">
              <a:spcBef>
                <a:spcPct val="50000"/>
              </a:spcBef>
              <a:buSzPct val="120000"/>
            </a:pPr>
            <a:r>
              <a:rPr lang="en-GB" altLang="en-US" sz="1000" u="none" dirty="0" smtClean="0">
                <a:solidFill>
                  <a:srgbClr val="FF3300"/>
                </a:solidFill>
              </a:rPr>
              <a:t>Q2/2018</a:t>
            </a:r>
            <a:endParaRPr lang="en-GB" altLang="en-US" sz="1000" u="none" dirty="0">
              <a:solidFill>
                <a:srgbClr val="FF3300"/>
              </a:solidFill>
            </a:endParaRPr>
          </a:p>
        </p:txBody>
      </p:sp>
      <p:sp>
        <p:nvSpPr>
          <p:cNvPr id="3" name="ZoneTexte 2"/>
          <p:cNvSpPr txBox="1"/>
          <p:nvPr/>
        </p:nvSpPr>
        <p:spPr>
          <a:xfrm>
            <a:off x="10637417" y="6267504"/>
            <a:ext cx="1492716" cy="230832"/>
          </a:xfrm>
          <a:prstGeom prst="rect">
            <a:avLst/>
          </a:prstGeom>
          <a:noFill/>
        </p:spPr>
        <p:txBody>
          <a:bodyPr wrap="none" rtlCol="0">
            <a:spAutoFit/>
          </a:bodyPr>
          <a:lstStyle/>
          <a:p>
            <a:r>
              <a:rPr lang="en-US" sz="900" dirty="0" smtClean="0">
                <a:solidFill>
                  <a:srgbClr val="FF0000"/>
                </a:solidFill>
              </a:rPr>
              <a:t>Start of </a:t>
            </a:r>
            <a:r>
              <a:rPr lang="en-US" sz="900" dirty="0" smtClean="0">
                <a:solidFill>
                  <a:srgbClr val="FF0000"/>
                </a:solidFill>
              </a:rPr>
              <a:t>AIA &amp; ASD </a:t>
            </a:r>
            <a:r>
              <a:rPr lang="en-US" sz="900" dirty="0" smtClean="0">
                <a:solidFill>
                  <a:srgbClr val="FF0000"/>
                </a:solidFill>
              </a:rPr>
              <a:t> ballot</a:t>
            </a:r>
            <a:endParaRPr lang="en-US" sz="900" dirty="0">
              <a:solidFill>
                <a:srgbClr val="FF0000"/>
              </a:solidFill>
            </a:endParaRPr>
          </a:p>
        </p:txBody>
      </p:sp>
      <p:sp>
        <p:nvSpPr>
          <p:cNvPr id="4" name="ZoneTexte 3"/>
          <p:cNvSpPr txBox="1"/>
          <p:nvPr/>
        </p:nvSpPr>
        <p:spPr>
          <a:xfrm>
            <a:off x="194539" y="6520407"/>
            <a:ext cx="11970008" cy="298810"/>
          </a:xfrm>
          <a:prstGeom prst="rect">
            <a:avLst/>
          </a:prstGeom>
          <a:solidFill>
            <a:srgbClr val="FFFF00"/>
          </a:solidFill>
        </p:spPr>
        <p:txBody>
          <a:bodyPr wrap="none" tIns="10800" bIns="10800" rtlCol="0">
            <a:spAutoFit/>
          </a:bodyPr>
          <a:lstStyle/>
          <a:p>
            <a:r>
              <a:rPr lang="en-US" dirty="0" smtClean="0"/>
              <a:t>Shift of 5 ballots of 4 months due to a change of procedure of ASD Stan / </a:t>
            </a:r>
            <a:r>
              <a:rPr lang="en-US" dirty="0" smtClean="0"/>
              <a:t>CEN. : </a:t>
            </a:r>
            <a:r>
              <a:rPr lang="en-US" dirty="0" smtClean="0"/>
              <a:t>launch </a:t>
            </a:r>
            <a:r>
              <a:rPr lang="en-US" dirty="0" smtClean="0"/>
              <a:t>of NWI ballots for </a:t>
            </a:r>
            <a:r>
              <a:rPr lang="en-US" dirty="0" smtClean="0"/>
              <a:t>each part</a:t>
            </a:r>
            <a:endParaRPr lang="en-US" dirty="0"/>
          </a:p>
        </p:txBody>
      </p:sp>
    </p:spTree>
    <p:extLst>
      <p:ext uri="{BB962C8B-B14F-4D97-AF65-F5344CB8AC3E}">
        <p14:creationId xmlns:p14="http://schemas.microsoft.com/office/powerpoint/2010/main" val="2183532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p:cNvSpPr>
            <a:spLocks noGrp="1"/>
          </p:cNvSpPr>
          <p:nvPr>
            <p:ph type="title"/>
          </p:nvPr>
        </p:nvSpPr>
        <p:spPr>
          <a:xfrm>
            <a:off x="692151" y="112713"/>
            <a:ext cx="7343775" cy="825500"/>
          </a:xfrm>
        </p:spPr>
        <p:txBody>
          <a:bodyPr/>
          <a:lstStyle/>
          <a:p>
            <a:r>
              <a:rPr lang="en-GB" altLang="fr-FR" sz="2800" dirty="0" smtClean="0"/>
              <a:t>Launch of a NWI ballot </a:t>
            </a:r>
            <a:br>
              <a:rPr lang="en-GB" altLang="fr-FR" sz="2800" dirty="0" smtClean="0"/>
            </a:br>
            <a:r>
              <a:rPr lang="en-GB" altLang="fr-FR" sz="2800" dirty="0" smtClean="0"/>
              <a:t>for creation of the LOTAR </a:t>
            </a:r>
            <a:r>
              <a:rPr lang="en-GB" altLang="fr-FR" sz="2800" dirty="0"/>
              <a:t>MBSE </a:t>
            </a:r>
            <a:r>
              <a:rPr lang="en-GB" altLang="fr-FR" sz="2800" dirty="0" smtClean="0"/>
              <a:t>WG</a:t>
            </a:r>
            <a:endParaRPr lang="en-GB" altLang="fr-FR" sz="2800" dirty="0"/>
          </a:p>
        </p:txBody>
      </p:sp>
      <p:sp>
        <p:nvSpPr>
          <p:cNvPr id="9220" name="Espace réservé du contenu 2"/>
          <p:cNvSpPr>
            <a:spLocks noGrp="1"/>
          </p:cNvSpPr>
          <p:nvPr>
            <p:ph idx="1"/>
          </p:nvPr>
        </p:nvSpPr>
        <p:spPr>
          <a:xfrm>
            <a:off x="101600" y="1340768"/>
            <a:ext cx="11976100" cy="5183858"/>
          </a:xfrm>
        </p:spPr>
        <p:txBody>
          <a:bodyPr vert="horz" wrap="square" lIns="36000" tIns="45720" rIns="36000" bIns="45720" numCol="1" anchor="t" anchorCtr="0" compatLnSpc="1">
            <a:prstTxWarp prst="textNoShape">
              <a:avLst/>
            </a:prstTxWarp>
          </a:bodyPr>
          <a:lstStyle/>
          <a:p>
            <a:r>
              <a:rPr lang="en-GB" altLang="fr-FR" sz="2000" b="1" dirty="0" smtClean="0">
                <a:solidFill>
                  <a:schemeClr val="tx1"/>
                </a:solidFill>
              </a:rPr>
              <a:t>Context:</a:t>
            </a:r>
          </a:p>
          <a:p>
            <a:pPr lvl="1"/>
            <a:r>
              <a:rPr lang="en-GB" altLang="fr-FR" sz="1600" dirty="0" smtClean="0">
                <a:solidFill>
                  <a:schemeClr val="tx1"/>
                </a:solidFill>
              </a:rPr>
              <a:t>PDES MBSE WG has developed </a:t>
            </a:r>
            <a:r>
              <a:rPr lang="en-GB" altLang="fr-FR" sz="1600" dirty="0">
                <a:solidFill>
                  <a:schemeClr val="tx1"/>
                </a:solidFill>
              </a:rPr>
              <a:t>a LOTAR NWI  </a:t>
            </a:r>
            <a:r>
              <a:rPr lang="en-GB" altLang="fr-FR" sz="1600" dirty="0" smtClean="0">
                <a:solidFill>
                  <a:schemeClr val="tx1"/>
                </a:solidFill>
              </a:rPr>
              <a:t>related to the long term archiving of Systems Engineering </a:t>
            </a:r>
            <a:r>
              <a:rPr lang="en-GB" altLang="fr-FR" sz="1600" dirty="0">
                <a:solidFill>
                  <a:schemeClr val="tx1"/>
                </a:solidFill>
              </a:rPr>
              <a:t>data </a:t>
            </a:r>
            <a:r>
              <a:rPr lang="en-GB" altLang="fr-FR" sz="1600" dirty="0" smtClean="0">
                <a:solidFill>
                  <a:schemeClr val="tx1"/>
                </a:solidFill>
              </a:rPr>
              <a:t>(LOTAR </a:t>
            </a:r>
            <a:r>
              <a:rPr lang="en-GB" altLang="fr-FR" sz="1600" dirty="0">
                <a:solidFill>
                  <a:schemeClr val="tx1"/>
                </a:solidFill>
              </a:rPr>
              <a:t>P5XX family of </a:t>
            </a:r>
            <a:r>
              <a:rPr lang="en-GB" altLang="fr-FR" sz="1600" dirty="0" smtClean="0">
                <a:solidFill>
                  <a:schemeClr val="tx1"/>
                </a:solidFill>
              </a:rPr>
              <a:t>specifications).</a:t>
            </a:r>
          </a:p>
          <a:p>
            <a:pPr lvl="1"/>
            <a:r>
              <a:rPr lang="en-GB" altLang="fr-FR" sz="1600" dirty="0" smtClean="0">
                <a:solidFill>
                  <a:schemeClr val="tx1"/>
                </a:solidFill>
              </a:rPr>
              <a:t>Business value has been assessed and discussions are on-going with external groups (e.g. INCOSE, NAFEMS).</a:t>
            </a:r>
          </a:p>
          <a:p>
            <a:pPr lvl="1"/>
            <a:r>
              <a:rPr lang="en-US" altLang="fr-FR" sz="1600" dirty="0">
                <a:solidFill>
                  <a:schemeClr val="tx1"/>
                </a:solidFill>
              </a:rPr>
              <a:t>The industry is in a phase of transition where many of the traditional documentation deliverables are best represented by models. The development and utilization of data and tool standards is also in transition resulting in widespread variation in how the models are created and preserved. </a:t>
            </a:r>
          </a:p>
          <a:p>
            <a:pPr lvl="1"/>
            <a:r>
              <a:rPr lang="en-US" altLang="fr-FR" sz="1600" dirty="0">
                <a:solidFill>
                  <a:schemeClr val="tx1"/>
                </a:solidFill>
              </a:rPr>
              <a:t>This project will accelerate the development of common principles and supporting applications needed for implementation</a:t>
            </a:r>
            <a:r>
              <a:rPr lang="en-US" altLang="fr-FR" sz="1600" dirty="0" smtClean="0">
                <a:solidFill>
                  <a:schemeClr val="tx1"/>
                </a:solidFill>
              </a:rPr>
              <a:t>.</a:t>
            </a:r>
          </a:p>
          <a:p>
            <a:pPr lvl="1"/>
            <a:endParaRPr lang="en-GB" altLang="fr-FR" sz="1600" dirty="0">
              <a:solidFill>
                <a:schemeClr val="tx1"/>
              </a:solidFill>
            </a:endParaRPr>
          </a:p>
          <a:p>
            <a:r>
              <a:rPr lang="en-GB" altLang="fr-FR" sz="2000" b="1" dirty="0" smtClean="0">
                <a:solidFill>
                  <a:schemeClr val="tx1"/>
                </a:solidFill>
              </a:rPr>
              <a:t>Proposed title </a:t>
            </a:r>
            <a:r>
              <a:rPr lang="en-GB" altLang="fr-FR" sz="2000" b="1" dirty="0">
                <a:solidFill>
                  <a:schemeClr val="tx1"/>
                </a:solidFill>
              </a:rPr>
              <a:t>and scope </a:t>
            </a:r>
            <a:r>
              <a:rPr lang="en-GB" altLang="fr-FR" sz="2000" b="1" dirty="0" smtClean="0">
                <a:solidFill>
                  <a:schemeClr val="tx1"/>
                </a:solidFill>
              </a:rPr>
              <a:t>for the domain:</a:t>
            </a:r>
            <a:endParaRPr lang="en-GB" altLang="fr-FR" sz="2000" b="1" dirty="0">
              <a:solidFill>
                <a:schemeClr val="tx1"/>
              </a:solidFill>
            </a:endParaRPr>
          </a:p>
          <a:p>
            <a:pPr lvl="1"/>
            <a:r>
              <a:rPr lang="en-GB" altLang="fr-FR" sz="1600" dirty="0" smtClean="0">
                <a:solidFill>
                  <a:schemeClr val="tx1"/>
                </a:solidFill>
              </a:rPr>
              <a:t>Proposed title: </a:t>
            </a:r>
            <a:r>
              <a:rPr lang="en-GB" altLang="fr-FR" sz="1600" b="1" dirty="0" smtClean="0">
                <a:solidFill>
                  <a:srgbClr val="3333FF"/>
                </a:solidFill>
              </a:rPr>
              <a:t>Model Based Systems Engineering</a:t>
            </a:r>
          </a:p>
          <a:p>
            <a:pPr lvl="1"/>
            <a:r>
              <a:rPr lang="en-GB" altLang="fr-FR" sz="1600" dirty="0" smtClean="0">
                <a:solidFill>
                  <a:schemeClr val="tx1"/>
                </a:solidFill>
              </a:rPr>
              <a:t>Scope:</a:t>
            </a:r>
            <a:r>
              <a:rPr lang="en-US" altLang="fr-FR" sz="1600" dirty="0" smtClean="0">
                <a:solidFill>
                  <a:schemeClr val="tx1"/>
                </a:solidFill>
              </a:rPr>
              <a:t> requirements, verification</a:t>
            </a:r>
            <a:r>
              <a:rPr lang="en-US" altLang="fr-FR" sz="1600" dirty="0">
                <a:solidFill>
                  <a:schemeClr val="tx1"/>
                </a:solidFill>
              </a:rPr>
              <a:t>, validation, simulations, </a:t>
            </a:r>
            <a:endParaRPr lang="en-US" altLang="fr-FR" sz="1600" dirty="0" smtClean="0">
              <a:solidFill>
                <a:schemeClr val="tx1"/>
              </a:solidFill>
            </a:endParaRPr>
          </a:p>
          <a:p>
            <a:pPr marL="474663" lvl="1" indent="0">
              <a:buNone/>
            </a:pPr>
            <a:r>
              <a:rPr lang="en-US" altLang="fr-FR" sz="1600" dirty="0">
                <a:solidFill>
                  <a:schemeClr val="tx1"/>
                </a:solidFill>
              </a:rPr>
              <a:t>	</a:t>
            </a:r>
            <a:r>
              <a:rPr lang="en-US" altLang="fr-FR" sz="1600" dirty="0" smtClean="0">
                <a:solidFill>
                  <a:schemeClr val="tx1"/>
                </a:solidFill>
              </a:rPr>
              <a:t>analysis</a:t>
            </a:r>
            <a:r>
              <a:rPr lang="en-US" altLang="fr-FR" sz="1600" dirty="0">
                <a:solidFill>
                  <a:schemeClr val="tx1"/>
                </a:solidFill>
              </a:rPr>
              <a:t>, functional </a:t>
            </a:r>
            <a:r>
              <a:rPr lang="en-US" altLang="fr-FR" sz="1600" dirty="0" smtClean="0">
                <a:solidFill>
                  <a:schemeClr val="tx1"/>
                </a:solidFill>
              </a:rPr>
              <a:t>and </a:t>
            </a:r>
            <a:r>
              <a:rPr lang="en-US" altLang="fr-FR" sz="1600" dirty="0">
                <a:solidFill>
                  <a:schemeClr val="tx1"/>
                </a:solidFill>
              </a:rPr>
              <a:t>logical architectures, software, </a:t>
            </a:r>
            <a:endParaRPr lang="en-US" altLang="fr-FR" sz="1600" dirty="0" smtClean="0">
              <a:solidFill>
                <a:schemeClr val="tx1"/>
              </a:solidFill>
            </a:endParaRPr>
          </a:p>
          <a:p>
            <a:pPr marL="474663" lvl="1" indent="0">
              <a:buNone/>
            </a:pPr>
            <a:r>
              <a:rPr lang="en-US" altLang="fr-FR" sz="1600" dirty="0">
                <a:solidFill>
                  <a:schemeClr val="tx1"/>
                </a:solidFill>
              </a:rPr>
              <a:t>	</a:t>
            </a:r>
            <a:r>
              <a:rPr lang="en-US" altLang="fr-FR" sz="1600" dirty="0" smtClean="0">
                <a:solidFill>
                  <a:schemeClr val="tx1"/>
                </a:solidFill>
              </a:rPr>
              <a:t>test/qualification </a:t>
            </a:r>
            <a:r>
              <a:rPr lang="en-US" altLang="fr-FR" sz="1600" dirty="0">
                <a:solidFill>
                  <a:schemeClr val="tx1"/>
                </a:solidFill>
              </a:rPr>
              <a:t>data, </a:t>
            </a:r>
            <a:r>
              <a:rPr lang="en-US" altLang="fr-FR" sz="1600" dirty="0" smtClean="0">
                <a:solidFill>
                  <a:schemeClr val="tx1"/>
                </a:solidFill>
              </a:rPr>
              <a:t>certification data (</a:t>
            </a:r>
            <a:r>
              <a:rPr lang="en-GB" altLang="fr-FR" sz="1600" dirty="0" smtClean="0">
                <a:solidFill>
                  <a:schemeClr val="tx1"/>
                </a:solidFill>
              </a:rPr>
              <a:t>open-ended list)</a:t>
            </a:r>
          </a:p>
          <a:p>
            <a:pPr lvl="1"/>
            <a:r>
              <a:rPr lang="en-GB" altLang="fr-FR" sz="1600" dirty="0" smtClean="0">
                <a:solidFill>
                  <a:schemeClr val="tx1"/>
                </a:solidFill>
              </a:rPr>
              <a:t>Identified use cases: see next slide</a:t>
            </a:r>
            <a:endParaRPr lang="en-GB" altLang="fr-FR" sz="1600" dirty="0">
              <a:solidFill>
                <a:schemeClr val="tx1"/>
              </a:solidFill>
            </a:endParaRPr>
          </a:p>
        </p:txBody>
      </p:sp>
      <p:pic>
        <p:nvPicPr>
          <p:cNvPr id="6" name="Image 5"/>
          <p:cNvPicPr>
            <a:picLocks noChangeAspect="1"/>
          </p:cNvPicPr>
          <p:nvPr/>
        </p:nvPicPr>
        <p:blipFill>
          <a:blip r:embed="rId3"/>
          <a:stretch>
            <a:fillRect/>
          </a:stretch>
        </p:blipFill>
        <p:spPr>
          <a:xfrm>
            <a:off x="6456040" y="3734760"/>
            <a:ext cx="5364480" cy="2651760"/>
          </a:xfrm>
          <a:prstGeom prst="rect">
            <a:avLst/>
          </a:prstGeom>
        </p:spPr>
      </p:pic>
      <p:sp>
        <p:nvSpPr>
          <p:cNvPr id="4" name="ZoneTexte 3"/>
          <p:cNvSpPr txBox="1"/>
          <p:nvPr/>
        </p:nvSpPr>
        <p:spPr>
          <a:xfrm rot="18575271">
            <a:off x="9324763" y="4776826"/>
            <a:ext cx="1672223" cy="415498"/>
          </a:xfrm>
          <a:prstGeom prst="rect">
            <a:avLst/>
          </a:prstGeom>
          <a:noFill/>
          <a:ln w="57150">
            <a:solidFill>
              <a:srgbClr val="FF0000"/>
            </a:solidFill>
          </a:ln>
        </p:spPr>
        <p:txBody>
          <a:bodyPr wrap="square" rtlCol="0">
            <a:spAutoFit/>
          </a:bodyPr>
          <a:lstStyle/>
          <a:p>
            <a:pPr algn="ctr"/>
            <a:r>
              <a:rPr lang="fr-FR" sz="1050" b="1" noProof="1" smtClean="0">
                <a:solidFill>
                  <a:srgbClr val="FF0000"/>
                </a:solidFill>
              </a:rPr>
              <a:t>Model Based</a:t>
            </a:r>
          </a:p>
          <a:p>
            <a:pPr algn="ctr"/>
            <a:r>
              <a:rPr lang="fr-FR" sz="1050" b="1" noProof="1" smtClean="0">
                <a:solidFill>
                  <a:srgbClr val="FF0000"/>
                </a:solidFill>
              </a:rPr>
              <a:t> Systems Engineering</a:t>
            </a:r>
            <a:endParaRPr lang="fr-FR" sz="1050" b="1" noProof="1">
              <a:solidFill>
                <a:srgbClr val="FF0000"/>
              </a:solidFill>
            </a:endParaRPr>
          </a:p>
        </p:txBody>
      </p:sp>
    </p:spTree>
    <p:extLst>
      <p:ext uri="{BB962C8B-B14F-4D97-AF65-F5344CB8AC3E}">
        <p14:creationId xmlns:p14="http://schemas.microsoft.com/office/powerpoint/2010/main" val="6010444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20" y="122068"/>
            <a:ext cx="9747250" cy="825500"/>
          </a:xfrm>
        </p:spPr>
        <p:txBody>
          <a:bodyPr/>
          <a:lstStyle/>
          <a:p>
            <a:pPr marL="0" indent="0"/>
            <a:r>
              <a:rPr lang="en-US" sz="2800" dirty="0" smtClean="0"/>
              <a:t>Access to LOTAR 2017 annual report </a:t>
            </a:r>
            <a:r>
              <a:rPr lang="en-US" sz="2800" dirty="0" smtClean="0"/>
              <a:t>and</a:t>
            </a:r>
            <a:br>
              <a:rPr lang="en-US" sz="2800" dirty="0" smtClean="0"/>
            </a:br>
            <a:r>
              <a:rPr lang="en-US" sz="2800" dirty="0" smtClean="0"/>
              <a:t> </a:t>
            </a:r>
            <a:r>
              <a:rPr lang="en-US" sz="2800" dirty="0" smtClean="0"/>
              <a:t>to </a:t>
            </a:r>
            <a:r>
              <a:rPr lang="en-US" sz="2800" dirty="0" smtClean="0"/>
              <a:t>LOTAR </a:t>
            </a:r>
            <a:r>
              <a:rPr lang="en-US" sz="2800" dirty="0" smtClean="0"/>
              <a:t>Dec. 2017 and 2018 March meeting reports </a:t>
            </a:r>
            <a:endParaRPr lang="en-US" sz="2800" dirty="0"/>
          </a:p>
        </p:txBody>
      </p:sp>
      <p:sp>
        <p:nvSpPr>
          <p:cNvPr id="4" name="Espace réservé du pied de page 3"/>
          <p:cNvSpPr>
            <a:spLocks noGrp="1"/>
          </p:cNvSpPr>
          <p:nvPr>
            <p:ph type="ftr" sz="quarter" idx="10"/>
          </p:nvPr>
        </p:nvSpPr>
        <p:spPr/>
        <p:txBody>
          <a:bodyPr/>
          <a:lstStyle/>
          <a:p>
            <a:pPr>
              <a:defRPr/>
            </a:pPr>
            <a:r>
              <a:rPr lang="en-US" smtClean="0">
                <a:solidFill>
                  <a:srgbClr val="333333"/>
                </a:solidFill>
              </a:rPr>
              <a:t>© LOTAR </a:t>
            </a:r>
            <a:r>
              <a:rPr lang="en-US" smtClean="0">
                <a:solidFill>
                  <a:srgbClr val="333333"/>
                </a:solidFill>
                <a:cs typeface="Times New Roman" pitchFamily="18" charset="0"/>
              </a:rPr>
              <a:t>2010 All rights reserved </a:t>
            </a:r>
            <a:r>
              <a:rPr lang="en-US" smtClean="0">
                <a:solidFill>
                  <a:srgbClr val="333333"/>
                </a:solidFill>
                <a:sym typeface="Symbol" pitchFamily="18" charset="2"/>
              </a:rPr>
              <a:t></a:t>
            </a:r>
            <a:r>
              <a:rPr lang="en-US" smtClean="0">
                <a:solidFill>
                  <a:srgbClr val="333333"/>
                </a:solidFill>
              </a:rPr>
              <a:t> Name </a:t>
            </a:r>
            <a:r>
              <a:rPr lang="en-US" smtClean="0">
                <a:solidFill>
                  <a:srgbClr val="333333"/>
                </a:solidFill>
                <a:sym typeface="Symbol" pitchFamily="18" charset="2"/>
              </a:rPr>
              <a:t></a:t>
            </a:r>
            <a:r>
              <a:rPr lang="en-US" smtClean="0">
                <a:solidFill>
                  <a:srgbClr val="333333"/>
                </a:solidFill>
              </a:rPr>
              <a:t> </a:t>
            </a:r>
            <a:fld id="{D4C9925E-3EB0-4A15-85F5-40D757039373}" type="datetime3">
              <a:rPr lang="en-US" smtClean="0">
                <a:solidFill>
                  <a:srgbClr val="333333"/>
                </a:solidFill>
              </a:rPr>
              <a:pPr>
                <a:defRPr/>
              </a:pPr>
              <a:t>25 April 2018</a:t>
            </a:fld>
            <a:r>
              <a:rPr lang="en-US" smtClean="0">
                <a:solidFill>
                  <a:srgbClr val="333333"/>
                </a:solidFill>
              </a:rPr>
              <a:t> </a:t>
            </a:r>
            <a:r>
              <a:rPr lang="en-US" smtClean="0">
                <a:solidFill>
                  <a:srgbClr val="333333"/>
                </a:solidFill>
                <a:sym typeface="Symbol" pitchFamily="18" charset="2"/>
              </a:rPr>
              <a:t></a:t>
            </a:r>
            <a:r>
              <a:rPr lang="en-US" smtClean="0">
                <a:solidFill>
                  <a:srgbClr val="333333"/>
                </a:solidFill>
              </a:rPr>
              <a:t> Page </a:t>
            </a:r>
            <a:fld id="{D0564008-CF32-45B4-A9A9-5322DD381227}" type="slidenum">
              <a:rPr lang="en-US" smtClean="0">
                <a:solidFill>
                  <a:srgbClr val="333333"/>
                </a:solidFill>
              </a:rPr>
              <a:pPr>
                <a:defRPr/>
              </a:pPr>
              <a:t>8</a:t>
            </a:fld>
            <a:endParaRPr lang="en-US">
              <a:solidFill>
                <a:srgbClr val="333333"/>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9152" y="1232455"/>
            <a:ext cx="3695700" cy="52623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4" y="1262794"/>
            <a:ext cx="3771099" cy="54483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Bouton d'action : Informations 4">
            <a:hlinkClick r:id="rId4" highlightClick="1"/>
          </p:cNvPr>
          <p:cNvSpPr/>
          <p:nvPr/>
        </p:nvSpPr>
        <p:spPr bwMode="auto">
          <a:xfrm>
            <a:off x="11709400" y="3050017"/>
            <a:ext cx="457200" cy="514350"/>
          </a:xfrm>
          <a:prstGeom prst="actionButtonInformation">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F4E52"/>
              </a:solidFill>
              <a:effectLst/>
              <a:latin typeface="Arial" charset="0"/>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1357" y="1239106"/>
            <a:ext cx="3588343" cy="54719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037871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p:cNvSpPr>
            <a:spLocks noGrp="1"/>
          </p:cNvSpPr>
          <p:nvPr>
            <p:ph type="title"/>
          </p:nvPr>
        </p:nvSpPr>
        <p:spPr/>
        <p:txBody>
          <a:bodyPr/>
          <a:lstStyle/>
          <a:p>
            <a:pPr marL="0" indent="0"/>
            <a:r>
              <a:rPr lang="en-US" altLang="en-US" sz="2800" dirty="0" smtClean="0"/>
              <a:t>Overview of 2018 activities</a:t>
            </a:r>
            <a:endParaRPr lang="en-GB" altLang="en-US" sz="2800" dirty="0" smtClean="0"/>
          </a:p>
        </p:txBody>
      </p:sp>
      <p:sp>
        <p:nvSpPr>
          <p:cNvPr id="3" name="Espace réservé du contenu 2"/>
          <p:cNvSpPr>
            <a:spLocks noGrp="1"/>
          </p:cNvSpPr>
          <p:nvPr>
            <p:ph idx="1"/>
          </p:nvPr>
        </p:nvSpPr>
        <p:spPr>
          <a:xfrm>
            <a:off x="143933" y="1200150"/>
            <a:ext cx="12048067" cy="5181600"/>
          </a:xfrm>
        </p:spPr>
        <p:txBody>
          <a:bodyPr lIns="0" rIns="0"/>
          <a:lstStyle/>
          <a:p>
            <a:pPr marL="284163" lvl="1" indent="-284163">
              <a:defRPr/>
            </a:pPr>
            <a:r>
              <a:rPr lang="en-GB" sz="1800" b="1" u="sng" dirty="0" smtClean="0">
                <a:ea typeface="+mn-ea"/>
                <a:cs typeface="+mn-cs"/>
              </a:rPr>
              <a:t>Preparation </a:t>
            </a:r>
            <a:r>
              <a:rPr lang="en-GB" sz="1800" b="1" u="sng" dirty="0">
                <a:ea typeface="+mn-ea"/>
                <a:cs typeface="+mn-cs"/>
              </a:rPr>
              <a:t>of the </a:t>
            </a:r>
            <a:r>
              <a:rPr lang="en-GB" sz="1800" b="1" u="sng" dirty="0" smtClean="0">
                <a:ea typeface="+mn-ea"/>
                <a:cs typeface="+mn-cs"/>
              </a:rPr>
              <a:t>ballots:</a:t>
            </a:r>
            <a:r>
              <a:rPr lang="en-GB" sz="1800" dirty="0" smtClean="0">
                <a:ea typeface="+mn-ea"/>
                <a:cs typeface="+mn-cs"/>
              </a:rPr>
              <a:t> P300 and 310 for composite design, part 500 and 520 for Structural Analysis</a:t>
            </a:r>
          </a:p>
          <a:p>
            <a:pPr marL="0" indent="0">
              <a:buFont typeface="Wingdings 3" pitchFamily="18" charset="2"/>
              <a:buNone/>
              <a:defRPr/>
            </a:pPr>
            <a:endParaRPr lang="en-US" sz="400" dirty="0" smtClean="0"/>
          </a:p>
          <a:p>
            <a:pPr marL="284163" lvl="1" indent="-284163">
              <a:defRPr/>
            </a:pPr>
            <a:r>
              <a:rPr lang="en-US" sz="1800" b="1" u="sng" dirty="0" smtClean="0"/>
              <a:t>Publication </a:t>
            </a:r>
            <a:r>
              <a:rPr lang="en-US" sz="1800" b="1" u="sng" dirty="0"/>
              <a:t>of several </a:t>
            </a:r>
            <a:r>
              <a:rPr lang="en-US" sz="1800" b="1" u="sng" dirty="0" smtClean="0"/>
              <a:t>parts </a:t>
            </a:r>
            <a:r>
              <a:rPr lang="en-US" sz="1800" b="1" u="sng" dirty="0"/>
              <a:t>of the LOTAR standard </a:t>
            </a:r>
            <a:r>
              <a:rPr lang="en-US" sz="1800" b="1" u="sng" dirty="0" smtClean="0"/>
              <a:t>in 2018</a:t>
            </a:r>
            <a:r>
              <a:rPr lang="en-US" sz="1800" dirty="0" smtClean="0"/>
              <a:t>: P7 ed3, P20, P120 ed2, P121, 125</a:t>
            </a:r>
            <a:endParaRPr lang="en-GB" sz="1800" dirty="0"/>
          </a:p>
          <a:p>
            <a:pPr marL="284163" lvl="1" indent="-284163">
              <a:defRPr/>
            </a:pPr>
            <a:r>
              <a:rPr lang="en-US" sz="1800" b="1" u="sng" dirty="0" smtClean="0"/>
              <a:t>Mechanical &amp; PMI WG</a:t>
            </a:r>
            <a:r>
              <a:rPr lang="en-US" sz="1800" dirty="0" smtClean="0"/>
              <a:t>: will </a:t>
            </a:r>
            <a:r>
              <a:rPr lang="en-US" sz="1800" dirty="0"/>
              <a:t>cover </a:t>
            </a:r>
            <a:r>
              <a:rPr lang="en-US" sz="1800" dirty="0" smtClean="0"/>
              <a:t>LT Archiving of 3D PMI semantic </a:t>
            </a:r>
            <a:r>
              <a:rPr lang="en-US" sz="1800" dirty="0"/>
              <a:t>data as well as assembly-related </a:t>
            </a:r>
            <a:r>
              <a:rPr lang="en-US" sz="1800" dirty="0" smtClean="0"/>
              <a:t>information, will </a:t>
            </a:r>
            <a:r>
              <a:rPr lang="en-US" sz="1800" dirty="0"/>
              <a:t>prepare new parts for 3D definitions to include machining features, </a:t>
            </a:r>
            <a:r>
              <a:rPr lang="en-US" sz="1800" dirty="0" smtClean="0"/>
              <a:t>will </a:t>
            </a:r>
            <a:r>
              <a:rPr lang="en-US" sz="1800" dirty="0"/>
              <a:t>continue to monitor </a:t>
            </a:r>
            <a:r>
              <a:rPr lang="en-US" sz="1800" dirty="0" smtClean="0"/>
              <a:t>the progress of AP242 </a:t>
            </a:r>
            <a:r>
              <a:rPr lang="en-US" sz="1800" dirty="0"/>
              <a:t>works for holes and </a:t>
            </a:r>
            <a:r>
              <a:rPr lang="en-US" sz="1800" dirty="0" smtClean="0"/>
              <a:t>fasteners, with the start of a pilot in S1 2018. </a:t>
            </a:r>
            <a:endParaRPr lang="en-GB" sz="1800" dirty="0" smtClean="0"/>
          </a:p>
          <a:p>
            <a:pPr>
              <a:defRPr/>
            </a:pPr>
            <a:r>
              <a:rPr lang="en-US" sz="1800" b="1" u="sng" dirty="0" smtClean="0"/>
              <a:t>PDM WG</a:t>
            </a:r>
            <a:r>
              <a:rPr lang="en-US" sz="1800" dirty="0" smtClean="0"/>
              <a:t>: restart of the WG -  </a:t>
            </a:r>
            <a:r>
              <a:rPr lang="en-US" sz="1800" dirty="0" smtClean="0"/>
              <a:t>dependent </a:t>
            </a:r>
            <a:r>
              <a:rPr lang="en-US" sz="1800" dirty="0"/>
              <a:t>on the progress of </a:t>
            </a:r>
            <a:r>
              <a:rPr lang="en-US" sz="1800" dirty="0" smtClean="0"/>
              <a:t>development </a:t>
            </a:r>
            <a:r>
              <a:rPr lang="en-US" sz="1800" dirty="0"/>
              <a:t>of AP239 </a:t>
            </a:r>
            <a:r>
              <a:rPr lang="en-US" sz="1800" dirty="0" smtClean="0"/>
              <a:t>ed3 </a:t>
            </a:r>
            <a:r>
              <a:rPr lang="en-US" sz="1800" dirty="0"/>
              <a:t>and </a:t>
            </a:r>
            <a:r>
              <a:rPr lang="en-US" sz="1800" dirty="0" smtClean="0"/>
              <a:t>of its harmonization </a:t>
            </a:r>
            <a:r>
              <a:rPr lang="en-US" sz="1800" dirty="0"/>
              <a:t>with AP242 </a:t>
            </a:r>
            <a:r>
              <a:rPr lang="en-US" sz="1800" dirty="0" smtClean="0"/>
              <a:t>ed2. Planned restart of the meta data WG; continuation of contributions to the PDM-IF.</a:t>
            </a:r>
            <a:endParaRPr lang="en-GB" sz="1800" dirty="0"/>
          </a:p>
          <a:p>
            <a:pPr>
              <a:defRPr/>
            </a:pPr>
            <a:r>
              <a:rPr lang="en-US" sz="1800" b="1" u="sng" dirty="0" smtClean="0"/>
              <a:t>Composites workgroup </a:t>
            </a:r>
            <a:r>
              <a:rPr lang="en-US" sz="1800" dirty="0" smtClean="0"/>
              <a:t>will finish the Part 300 “Fundamental  concepts” , and the part 310, to be sent for ballot before end of 2018. Work on validation properties, and conduct pilots in this domain. </a:t>
            </a:r>
            <a:endParaRPr lang="en-GB" sz="1800" dirty="0" smtClean="0"/>
          </a:p>
          <a:p>
            <a:pPr>
              <a:defRPr/>
            </a:pPr>
            <a:r>
              <a:rPr lang="en-US" sz="1800" b="1" u="sng" dirty="0" smtClean="0"/>
              <a:t>Electric </a:t>
            </a:r>
            <a:r>
              <a:rPr lang="en-US" sz="1800" b="1" u="sng" dirty="0"/>
              <a:t>Harness </a:t>
            </a:r>
            <a:r>
              <a:rPr lang="en-US" sz="1800" b="1" u="sng" dirty="0" smtClean="0"/>
              <a:t>WG </a:t>
            </a:r>
            <a:r>
              <a:rPr lang="en-US" sz="1800" dirty="0" smtClean="0"/>
              <a:t>: will prepare the draft </a:t>
            </a:r>
            <a:r>
              <a:rPr lang="en-US" sz="1800" dirty="0" smtClean="0"/>
              <a:t>part </a:t>
            </a:r>
            <a:r>
              <a:rPr lang="en-US" sz="1800" dirty="0" smtClean="0"/>
              <a:t>400: “Fundamental &amp; concepts” and part 410 ”</a:t>
            </a:r>
            <a:r>
              <a:rPr lang="en-GB" altLang="en-US" sz="1800" dirty="0"/>
              <a:t> Physical Elec. Harness </a:t>
            </a:r>
            <a:r>
              <a:rPr lang="en-GB" altLang="en-US" sz="1800" dirty="0" smtClean="0"/>
              <a:t>for </a:t>
            </a:r>
            <a:r>
              <a:rPr lang="en-GB" altLang="en-US" sz="1800" dirty="0"/>
              <a:t>design </a:t>
            </a:r>
            <a:r>
              <a:rPr lang="en-GB" altLang="en-US" sz="1800" dirty="0" smtClean="0"/>
              <a:t>&amp; construction”.</a:t>
            </a:r>
            <a:r>
              <a:rPr lang="en-US" altLang="en-US" sz="1800" dirty="0"/>
              <a:t> </a:t>
            </a:r>
            <a:r>
              <a:rPr lang="en-US" altLang="en-US" sz="1800" dirty="0" smtClean="0"/>
              <a:t>Continuation of the spec. of v</a:t>
            </a:r>
            <a:r>
              <a:rPr lang="en-US" sz="1800" dirty="0" smtClean="0"/>
              <a:t>alidation properties, will provide </a:t>
            </a:r>
            <a:r>
              <a:rPr lang="en-US" sz="1800" dirty="0"/>
              <a:t>public test cases for the </a:t>
            </a:r>
            <a:r>
              <a:rPr lang="en-US" sz="1800" dirty="0" smtClean="0"/>
              <a:t>AP242 ed2 pilot </a:t>
            </a:r>
            <a:r>
              <a:rPr lang="en-US" sz="1800" dirty="0"/>
              <a:t>project. </a:t>
            </a:r>
            <a:r>
              <a:rPr lang="en-US" sz="1800" dirty="0" smtClean="0"/>
              <a:t>Support to the launch of the Electrical Implementer Forum in S2 2018 / 2019</a:t>
            </a:r>
            <a:endParaRPr lang="en-US" sz="1800" b="1" u="sng" dirty="0" smtClean="0"/>
          </a:p>
          <a:p>
            <a:pPr>
              <a:defRPr/>
            </a:pPr>
            <a:r>
              <a:rPr lang="en-US" sz="1800" b="1" u="sng" dirty="0" smtClean="0"/>
              <a:t>EAS group: </a:t>
            </a:r>
            <a:r>
              <a:rPr lang="en-US" sz="1800" dirty="0" smtClean="0"/>
              <a:t>will </a:t>
            </a:r>
            <a:r>
              <a:rPr lang="en-US" sz="1800" dirty="0"/>
              <a:t>draft the </a:t>
            </a:r>
            <a:r>
              <a:rPr lang="en-US" sz="1800" dirty="0" smtClean="0"/>
              <a:t>1</a:t>
            </a:r>
            <a:r>
              <a:rPr lang="en-US" sz="1800" baseline="30000" dirty="0" smtClean="0"/>
              <a:t>st</a:t>
            </a:r>
            <a:r>
              <a:rPr lang="en-US" sz="1800" dirty="0" smtClean="0"/>
              <a:t> standard </a:t>
            </a:r>
            <a:r>
              <a:rPr lang="en-US" sz="1800" dirty="0"/>
              <a:t>parts </a:t>
            </a:r>
            <a:r>
              <a:rPr lang="en-US" sz="1800" dirty="0" smtClean="0"/>
              <a:t>600 and 620 for </a:t>
            </a:r>
            <a:r>
              <a:rPr lang="en-US" sz="1800" dirty="0"/>
              <a:t>this domain, and also support broader testing of STEP AP209 </a:t>
            </a:r>
            <a:r>
              <a:rPr lang="en-US" sz="1800" dirty="0" smtClean="0"/>
              <a:t>ed2 </a:t>
            </a:r>
            <a:r>
              <a:rPr lang="en-US" sz="1800" dirty="0"/>
              <a:t>CAE interfaces, first </a:t>
            </a:r>
            <a:r>
              <a:rPr lang="en-US" sz="1800" dirty="0" smtClean="0"/>
              <a:t>in LOTAR pilot, then in the CAE </a:t>
            </a:r>
            <a:r>
              <a:rPr lang="en-US" sz="1800" dirty="0"/>
              <a:t>Implementor Forum. </a:t>
            </a:r>
            <a:r>
              <a:rPr lang="en-US" sz="1800" dirty="0" smtClean="0"/>
              <a:t>Finalization of the LOTAR EAS MoU with PDES </a:t>
            </a:r>
            <a:r>
              <a:rPr lang="en-US" sz="1800" dirty="0" err="1" smtClean="0"/>
              <a:t>Inc</a:t>
            </a:r>
            <a:r>
              <a:rPr lang="en-US" sz="1800" dirty="0" smtClean="0"/>
              <a:t>, AFNeT, </a:t>
            </a:r>
            <a:r>
              <a:rPr lang="en-US" sz="1800" dirty="0" err="1" smtClean="0"/>
              <a:t>prostep</a:t>
            </a:r>
            <a:r>
              <a:rPr lang="en-US" sz="1800" dirty="0" smtClean="0"/>
              <a:t> iViP and NAFEMS.</a:t>
            </a:r>
            <a:endParaRPr lang="en-US" sz="1800" dirty="0" smtClean="0"/>
          </a:p>
          <a:p>
            <a:pPr>
              <a:defRPr/>
            </a:pPr>
            <a:r>
              <a:rPr lang="en-US" sz="1800" b="1" u="sng" dirty="0"/>
              <a:t>Prep. of the start of the MBSE WG</a:t>
            </a:r>
            <a:r>
              <a:rPr lang="en-US" sz="1800" dirty="0" smtClean="0"/>
              <a:t>: sending of the New Work Item for creation of the MBSE WG in Apr. 2018; expected answer for the June LOTAR meeting</a:t>
            </a:r>
            <a:endParaRPr lang="en-GB" dirty="0" smtClean="0"/>
          </a:p>
          <a:p>
            <a:pPr lvl="1">
              <a:defRPr/>
            </a:pPr>
            <a:endParaRPr lang="en-GB" dirty="0" smtClean="0"/>
          </a:p>
          <a:p>
            <a:pPr lvl="1">
              <a:defRPr/>
            </a:pPr>
            <a:endParaRPr lang="en-GB" dirty="0"/>
          </a:p>
        </p:txBody>
      </p:sp>
      <p:sp>
        <p:nvSpPr>
          <p:cNvPr id="13316" name="Espace réservé du pied de page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4F4E52"/>
                </a:solidFill>
                <a:latin typeface="Arial" pitchFamily="34" charset="0"/>
              </a:defRPr>
            </a:lvl1pPr>
            <a:lvl2pPr marL="742950" indent="-285750">
              <a:defRPr>
                <a:solidFill>
                  <a:srgbClr val="4F4E52"/>
                </a:solidFill>
                <a:latin typeface="Arial" pitchFamily="34" charset="0"/>
              </a:defRPr>
            </a:lvl2pPr>
            <a:lvl3pPr marL="1143000" indent="-228600">
              <a:defRPr>
                <a:solidFill>
                  <a:srgbClr val="4F4E52"/>
                </a:solidFill>
                <a:latin typeface="Arial" pitchFamily="34" charset="0"/>
              </a:defRPr>
            </a:lvl3pPr>
            <a:lvl4pPr marL="1600200" indent="-228600">
              <a:defRPr>
                <a:solidFill>
                  <a:srgbClr val="4F4E52"/>
                </a:solidFill>
                <a:latin typeface="Arial" pitchFamily="34" charset="0"/>
              </a:defRPr>
            </a:lvl4pPr>
            <a:lvl5pPr marL="2057400" indent="-228600">
              <a:defRPr>
                <a:solidFill>
                  <a:srgbClr val="4F4E52"/>
                </a:solidFill>
                <a:latin typeface="Arial" pitchFamily="34" charset="0"/>
              </a:defRPr>
            </a:lvl5pPr>
            <a:lvl6pPr marL="2514600" indent="-228600" eaLnBrk="0" fontAlgn="base" hangingPunct="0">
              <a:spcBef>
                <a:spcPct val="0"/>
              </a:spcBef>
              <a:spcAft>
                <a:spcPct val="0"/>
              </a:spcAft>
              <a:defRPr>
                <a:solidFill>
                  <a:srgbClr val="4F4E52"/>
                </a:solidFill>
                <a:latin typeface="Arial" pitchFamily="34" charset="0"/>
              </a:defRPr>
            </a:lvl6pPr>
            <a:lvl7pPr marL="2971800" indent="-228600" eaLnBrk="0" fontAlgn="base" hangingPunct="0">
              <a:spcBef>
                <a:spcPct val="0"/>
              </a:spcBef>
              <a:spcAft>
                <a:spcPct val="0"/>
              </a:spcAft>
              <a:defRPr>
                <a:solidFill>
                  <a:srgbClr val="4F4E52"/>
                </a:solidFill>
                <a:latin typeface="Arial" pitchFamily="34" charset="0"/>
              </a:defRPr>
            </a:lvl7pPr>
            <a:lvl8pPr marL="3429000" indent="-228600" eaLnBrk="0" fontAlgn="base" hangingPunct="0">
              <a:spcBef>
                <a:spcPct val="0"/>
              </a:spcBef>
              <a:spcAft>
                <a:spcPct val="0"/>
              </a:spcAft>
              <a:defRPr>
                <a:solidFill>
                  <a:srgbClr val="4F4E52"/>
                </a:solidFill>
                <a:latin typeface="Arial" pitchFamily="34" charset="0"/>
              </a:defRPr>
            </a:lvl8pPr>
            <a:lvl9pPr marL="3886200" indent="-228600" eaLnBrk="0" fontAlgn="base" hangingPunct="0">
              <a:spcBef>
                <a:spcPct val="0"/>
              </a:spcBef>
              <a:spcAft>
                <a:spcPct val="0"/>
              </a:spcAft>
              <a:defRPr>
                <a:solidFill>
                  <a:srgbClr val="4F4E52"/>
                </a:solidFill>
                <a:latin typeface="Arial" pitchFamily="34" charset="0"/>
              </a:defRPr>
            </a:lvl9pPr>
          </a:lstStyle>
          <a:p>
            <a:r>
              <a:rPr lang="en-US" altLang="en-US" smtClean="0">
                <a:solidFill>
                  <a:schemeClr val="tx1"/>
                </a:solidFill>
              </a:rPr>
              <a:t>© LOTAR </a:t>
            </a:r>
            <a:r>
              <a:rPr lang="en-US" altLang="en-US" smtClean="0">
                <a:solidFill>
                  <a:schemeClr val="tx1"/>
                </a:solidFill>
                <a:cs typeface="Times New Roman" pitchFamily="18" charset="0"/>
              </a:rPr>
              <a:t>2010 All rights reserved </a:t>
            </a:r>
            <a:r>
              <a:rPr lang="en-US" altLang="en-US" smtClean="0">
                <a:solidFill>
                  <a:schemeClr val="tx1"/>
                </a:solidFill>
                <a:sym typeface="Symbol" pitchFamily="18" charset="2"/>
              </a:rPr>
              <a:t></a:t>
            </a:r>
            <a:r>
              <a:rPr lang="en-US" altLang="en-US" smtClean="0">
                <a:solidFill>
                  <a:schemeClr val="tx1"/>
                </a:solidFill>
              </a:rPr>
              <a:t> Name </a:t>
            </a:r>
            <a:r>
              <a:rPr lang="en-US" altLang="en-US" smtClean="0">
                <a:solidFill>
                  <a:schemeClr val="tx1"/>
                </a:solidFill>
                <a:sym typeface="Symbol" pitchFamily="18" charset="2"/>
              </a:rPr>
              <a:t></a:t>
            </a:r>
            <a:r>
              <a:rPr lang="en-US" altLang="en-US" smtClean="0">
                <a:solidFill>
                  <a:schemeClr val="tx1"/>
                </a:solidFill>
              </a:rPr>
              <a:t> </a:t>
            </a:r>
            <a:fld id="{EB30EFB5-8CE3-4126-AEAC-94285A8D7CE3}" type="datetime3">
              <a:rPr lang="en-US" altLang="en-US" smtClean="0">
                <a:solidFill>
                  <a:schemeClr val="tx1"/>
                </a:solidFill>
              </a:rPr>
              <a:pPr/>
              <a:t>25 April 2018</a:t>
            </a:fld>
            <a:r>
              <a:rPr lang="en-US" altLang="en-US" smtClean="0">
                <a:solidFill>
                  <a:schemeClr val="tx1"/>
                </a:solidFill>
              </a:rPr>
              <a:t> </a:t>
            </a:r>
            <a:r>
              <a:rPr lang="en-US" altLang="en-US" smtClean="0">
                <a:solidFill>
                  <a:schemeClr val="tx1"/>
                </a:solidFill>
                <a:sym typeface="Symbol" pitchFamily="18" charset="2"/>
              </a:rPr>
              <a:t></a:t>
            </a:r>
            <a:r>
              <a:rPr lang="en-US" altLang="en-US" smtClean="0">
                <a:solidFill>
                  <a:schemeClr val="tx1"/>
                </a:solidFill>
              </a:rPr>
              <a:t> Page </a:t>
            </a:r>
            <a:fld id="{F42B8A4A-8848-4DA1-913B-909FBD84C365}" type="slidenum">
              <a:rPr lang="en-US" altLang="en-US" smtClean="0">
                <a:solidFill>
                  <a:schemeClr val="tx1"/>
                </a:solidFill>
              </a:rPr>
              <a:pPr/>
              <a:t>9</a:t>
            </a:fld>
            <a:endParaRPr lang="en-US" altLang="en-US" smtClean="0">
              <a:solidFill>
                <a:schemeClr val="tx1"/>
              </a:solidFill>
            </a:endParaRPr>
          </a:p>
        </p:txBody>
      </p:sp>
    </p:spTree>
    <p:extLst>
      <p:ext uri="{BB962C8B-B14F-4D97-AF65-F5344CB8AC3E}">
        <p14:creationId xmlns:p14="http://schemas.microsoft.com/office/powerpoint/2010/main" val="210230633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LOTAR_Presentation_Template">
  <a:themeElements>
    <a:clrScheme name="LOTAR_Presentation_Template 10">
      <a:dk1>
        <a:srgbClr val="333333"/>
      </a:dk1>
      <a:lt1>
        <a:srgbClr val="FFFFFF"/>
      </a:lt1>
      <a:dk2>
        <a:srgbClr val="0068B3"/>
      </a:dk2>
      <a:lt2>
        <a:srgbClr val="808080"/>
      </a:lt2>
      <a:accent1>
        <a:srgbClr val="6699FF"/>
      </a:accent1>
      <a:accent2>
        <a:srgbClr val="FFFF99"/>
      </a:accent2>
      <a:accent3>
        <a:srgbClr val="FFFFFF"/>
      </a:accent3>
      <a:accent4>
        <a:srgbClr val="2A2A2A"/>
      </a:accent4>
      <a:accent5>
        <a:srgbClr val="B8CAFF"/>
      </a:accent5>
      <a:accent6>
        <a:srgbClr val="E7E78A"/>
      </a:accent6>
      <a:hlink>
        <a:srgbClr val="0068B3"/>
      </a:hlink>
      <a:folHlink>
        <a:srgbClr val="B2B2B2"/>
      </a:folHlink>
    </a:clrScheme>
    <a:fontScheme name="LOTAR_Presentation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rgbClr val="4F4E5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rgbClr val="4F4E52"/>
            </a:solidFill>
            <a:effectLst/>
            <a:latin typeface="Arial" charset="0"/>
          </a:defRPr>
        </a:defPPr>
      </a:lstStyle>
    </a:lnDef>
  </a:objectDefaults>
  <a:extraClrSchemeLst>
    <a:extraClrScheme>
      <a:clrScheme name="LOTAR_Presentation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OTAR_Presentation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OTAR_Presentation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OTAR_Presentation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OTAR_Presentatio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OTAR_Presentatio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OTAR_Presentatio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LOTAR_Presentation_Template 8">
        <a:dk1>
          <a:srgbClr val="333333"/>
        </a:dk1>
        <a:lt1>
          <a:srgbClr val="FFFFFF"/>
        </a:lt1>
        <a:dk2>
          <a:srgbClr val="02236A"/>
        </a:dk2>
        <a:lt2>
          <a:srgbClr val="808080"/>
        </a:lt2>
        <a:accent1>
          <a:srgbClr val="3366FF"/>
        </a:accent1>
        <a:accent2>
          <a:srgbClr val="9999FF"/>
        </a:accent2>
        <a:accent3>
          <a:srgbClr val="FFFFFF"/>
        </a:accent3>
        <a:accent4>
          <a:srgbClr val="2A2A2A"/>
        </a:accent4>
        <a:accent5>
          <a:srgbClr val="ADB8FF"/>
        </a:accent5>
        <a:accent6>
          <a:srgbClr val="8A8AE7"/>
        </a:accent6>
        <a:hlink>
          <a:srgbClr val="B70B34"/>
        </a:hlink>
        <a:folHlink>
          <a:srgbClr val="B2B2B2"/>
        </a:folHlink>
      </a:clrScheme>
      <a:clrMap bg1="lt1" tx1="dk1" bg2="lt2" tx2="dk2" accent1="accent1" accent2="accent2" accent3="accent3" accent4="accent4" accent5="accent5" accent6="accent6" hlink="hlink" folHlink="folHlink"/>
    </a:extraClrScheme>
    <a:extraClrScheme>
      <a:clrScheme name="LOTAR_Presentation_Template 9">
        <a:dk1>
          <a:srgbClr val="333333"/>
        </a:dk1>
        <a:lt1>
          <a:srgbClr val="FFFFFF"/>
        </a:lt1>
        <a:dk2>
          <a:srgbClr val="02236A"/>
        </a:dk2>
        <a:lt2>
          <a:srgbClr val="808080"/>
        </a:lt2>
        <a:accent1>
          <a:srgbClr val="3366FF"/>
        </a:accent1>
        <a:accent2>
          <a:srgbClr val="D1D1D1"/>
        </a:accent2>
        <a:accent3>
          <a:srgbClr val="FFFFFF"/>
        </a:accent3>
        <a:accent4>
          <a:srgbClr val="2A2A2A"/>
        </a:accent4>
        <a:accent5>
          <a:srgbClr val="ADB8FF"/>
        </a:accent5>
        <a:accent6>
          <a:srgbClr val="BDBDBD"/>
        </a:accent6>
        <a:hlink>
          <a:srgbClr val="B70B34"/>
        </a:hlink>
        <a:folHlink>
          <a:srgbClr val="B2B2B2"/>
        </a:folHlink>
      </a:clrScheme>
      <a:clrMap bg1="lt1" tx1="dk1" bg2="lt2" tx2="dk2" accent1="accent1" accent2="accent2" accent3="accent3" accent4="accent4" accent5="accent5" accent6="accent6" hlink="hlink" folHlink="folHlink"/>
    </a:extraClrScheme>
    <a:extraClrScheme>
      <a:clrScheme name="LOTAR_Presentation_Template 10">
        <a:dk1>
          <a:srgbClr val="333333"/>
        </a:dk1>
        <a:lt1>
          <a:srgbClr val="FFFFFF"/>
        </a:lt1>
        <a:dk2>
          <a:srgbClr val="0068B3"/>
        </a:dk2>
        <a:lt2>
          <a:srgbClr val="808080"/>
        </a:lt2>
        <a:accent1>
          <a:srgbClr val="6699FF"/>
        </a:accent1>
        <a:accent2>
          <a:srgbClr val="FFFF99"/>
        </a:accent2>
        <a:accent3>
          <a:srgbClr val="FFFFFF"/>
        </a:accent3>
        <a:accent4>
          <a:srgbClr val="2A2A2A"/>
        </a:accent4>
        <a:accent5>
          <a:srgbClr val="B8CAFF"/>
        </a:accent5>
        <a:accent6>
          <a:srgbClr val="E7E78A"/>
        </a:accent6>
        <a:hlink>
          <a:srgbClr val="0068B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1246</Words>
  <Application>Microsoft Office PowerPoint</Application>
  <PresentationFormat>Personnalisé</PresentationFormat>
  <Paragraphs>196</Paragraphs>
  <Slides>12</Slides>
  <Notes>3</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1_LOTAR_Presentation_Template</vt:lpstr>
      <vt:lpstr>LOTAR International project  status</vt:lpstr>
      <vt:lpstr>Table</vt:lpstr>
      <vt:lpstr>LOTAR Member Companies 2018</vt:lpstr>
      <vt:lpstr>LOTAR international meetings in 2018</vt:lpstr>
      <vt:lpstr>LOTAR  International project 2018 WBS</vt:lpstr>
      <vt:lpstr>Overview of NAS / EN 9300 LOTAR parts (Status Apr. 2018)</vt:lpstr>
      <vt:lpstr>Launch of a NWI ballot  for creation of the LOTAR MBSE WG</vt:lpstr>
      <vt:lpstr>Access to LOTAR 2017 annual report and  to LOTAR Dec. 2017 and 2018 March meeting reports </vt:lpstr>
      <vt:lpstr>Overview of 2018 activities</vt:lpstr>
      <vt:lpstr>General comments , issues</vt:lpstr>
      <vt:lpstr>Présentation PowerPoint</vt:lpstr>
      <vt:lpstr>Remind of development method and Target scope  of the LOTAR standards</vt:lpstr>
    </vt:vector>
  </TitlesOfParts>
  <Company>The Boeing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 ISO 10303 5Y roadmap</dc:title>
  <dc:creator>DELAUNAY, Jean Yves</dc:creator>
  <cp:keywords>ISO 10303 - Roadmap</cp:keywords>
  <cp:lastModifiedBy>DELAUNAY, Jean-Yves</cp:lastModifiedBy>
  <cp:revision>460</cp:revision>
  <cp:lastPrinted>2014-09-01T21:11:58Z</cp:lastPrinted>
  <dcterms:created xsi:type="dcterms:W3CDTF">2014-08-07T14:38:16Z</dcterms:created>
  <dcterms:modified xsi:type="dcterms:W3CDTF">2018-04-25T12:53:06Z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496644</vt:lpwstr>
  </property>
  <property fmtid="{D5CDD505-2E9C-101B-9397-08002B2CF9AE}" name="NXPowerLiteSettings" pid="3">
    <vt:lpwstr>F7000400038000</vt:lpwstr>
  </property>
  <property fmtid="{D5CDD505-2E9C-101B-9397-08002B2CF9AE}" name="NXPowerLiteVersion" pid="4">
    <vt:lpwstr>D5.0.2</vt:lpwstr>
  </property>
  <property fmtid="{D5CDD505-2E9C-101B-9397-08002B2CF9AE}" name="_AdHocReviewCycleID" pid="5">
    <vt:i4>1355443957</vt:i4>
  </property>
  <property fmtid="{D5CDD505-2E9C-101B-9397-08002B2CF9AE}" name="_AuthorEmail" pid="6">
    <vt:lpwstr>jean-yves.delaunay@airbus.com</vt:lpwstr>
  </property>
  <property fmtid="{D5CDD505-2E9C-101B-9397-08002B2CF9AE}" name="_AuthorEmailDisplayName" pid="7">
    <vt:lpwstr>DELAUNAY, Jean Yves</vt:lpwstr>
  </property>
  <property fmtid="{D5CDD505-2E9C-101B-9397-08002B2CF9AE}" name="_EmailSubject" pid="8">
    <vt:lpwstr>JY Delaunay - 2 presentations for the AIA - ASD Interop coordination confcal</vt:lpwstr>
  </property>
  <property fmtid="{D5CDD505-2E9C-101B-9397-08002B2CF9AE}" name="_NewReviewCycle" pid="9">
    <vt:lpwstr/>
  </property>
  <property fmtid="{D5CDD505-2E9C-101B-9397-08002B2CF9AE}" name="_PreviousAdHocReviewCycleID" pid="10">
    <vt:i4>1368051245</vt:i4>
  </property>
</Properties>
</file>